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8" r:id="rId5"/>
  </p:sldMasterIdLst>
  <p:notesMasterIdLst>
    <p:notesMasterId r:id="rId33"/>
  </p:notesMasterIdLst>
  <p:handoutMasterIdLst>
    <p:handoutMasterId r:id="rId34"/>
  </p:handoutMasterIdLst>
  <p:sldIdLst>
    <p:sldId id="256" r:id="rId6"/>
    <p:sldId id="310" r:id="rId7"/>
    <p:sldId id="321" r:id="rId8"/>
    <p:sldId id="300" r:id="rId9"/>
    <p:sldId id="324" r:id="rId10"/>
    <p:sldId id="322" r:id="rId11"/>
    <p:sldId id="320" r:id="rId12"/>
    <p:sldId id="262" r:id="rId13"/>
    <p:sldId id="301" r:id="rId14"/>
    <p:sldId id="325" r:id="rId15"/>
    <p:sldId id="326" r:id="rId16"/>
    <p:sldId id="327" r:id="rId17"/>
    <p:sldId id="328" r:id="rId18"/>
    <p:sldId id="329" r:id="rId19"/>
    <p:sldId id="295" r:id="rId20"/>
    <p:sldId id="287" r:id="rId21"/>
    <p:sldId id="304" r:id="rId22"/>
    <p:sldId id="323" r:id="rId23"/>
    <p:sldId id="316" r:id="rId24"/>
    <p:sldId id="305" r:id="rId25"/>
    <p:sldId id="315" r:id="rId26"/>
    <p:sldId id="278" r:id="rId27"/>
    <p:sldId id="330" r:id="rId28"/>
    <p:sldId id="276" r:id="rId29"/>
    <p:sldId id="268" r:id="rId30"/>
    <p:sldId id="331" r:id="rId31"/>
    <p:sldId id="299" r:id="rId32"/>
  </p:sldIdLst>
  <p:sldSz cx="9144000" cy="5143500" type="screen16x9"/>
  <p:notesSz cx="6858000" cy="9144000"/>
  <p:defaultTextStyle>
    <a:defPPr>
      <a:defRPr lang="lt-LT"/>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Urbanaitė" initials="LU" lastIdx="1" clrIdx="0">
    <p:extLst>
      <p:ext uri="{19B8F6BF-5375-455C-9EA6-DF929625EA0E}">
        <p15:presenceInfo xmlns:p15="http://schemas.microsoft.com/office/powerpoint/2012/main" userId="S-1-5-21-3050449654-2934144364-1921061990-23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D4F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1807" autoAdjust="0"/>
  </p:normalViewPr>
  <p:slideViewPr>
    <p:cSldViewPr>
      <p:cViewPr varScale="1">
        <p:scale>
          <a:sx n="83" d="100"/>
          <a:sy n="83" d="100"/>
        </p:scale>
        <p:origin x="624" y="78"/>
      </p:cViewPr>
      <p:guideLst>
        <p:guide orient="horz" pos="162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notesViewPr>
    <p:cSldViewPr>
      <p:cViewPr varScale="1">
        <p:scale>
          <a:sx n="67" d="100"/>
          <a:sy n="67" d="100"/>
        </p:scale>
        <p:origin x="-327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customXml" Target="../customXml/item3.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B1EE7E-131B-470B-87F6-87DC5F0183C5}"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CE1CF102-1D66-4375-BDF3-A742CE292357}">
      <dgm:prSet phldrT="[Text]"/>
      <dgm:spPr/>
      <dgm:t>
        <a:bodyPr/>
        <a:lstStyle/>
        <a:p>
          <a:r>
            <a:rPr lang="en-US" dirty="0" smtClean="0">
              <a:latin typeface="Arial" panose="020B0604020202020204" pitchFamily="34" charset="0"/>
              <a:cs typeface="Arial" panose="020B0604020202020204" pitchFamily="34" charset="0"/>
            </a:rPr>
            <a:t>Any Device</a:t>
          </a:r>
          <a:endParaRPr lang="en-US" dirty="0">
            <a:latin typeface="Arial" panose="020B0604020202020204" pitchFamily="34" charset="0"/>
            <a:cs typeface="Arial" panose="020B0604020202020204" pitchFamily="34" charset="0"/>
          </a:endParaRPr>
        </a:p>
      </dgm:t>
    </dgm:pt>
    <dgm:pt modelId="{5F53BB3C-7238-4AE0-8F7D-0A63045D2E10}" type="parTrans" cxnId="{B4331030-8AF3-4EDC-92FF-5B232EDB4BE9}">
      <dgm:prSet/>
      <dgm:spPr/>
      <dgm:t>
        <a:bodyPr/>
        <a:lstStyle/>
        <a:p>
          <a:endParaRPr lang="en-US"/>
        </a:p>
      </dgm:t>
    </dgm:pt>
    <dgm:pt modelId="{F9902B86-123E-4794-89CF-65F16B8DE30B}" type="sibTrans" cxnId="{B4331030-8AF3-4EDC-92FF-5B232EDB4BE9}">
      <dgm:prSet/>
      <dgm:spPr/>
      <dgm:t>
        <a:bodyPr/>
        <a:lstStyle/>
        <a:p>
          <a:endParaRPr lang="en-US"/>
        </a:p>
      </dgm:t>
    </dgm:pt>
    <dgm:pt modelId="{9D7EE459-00F8-44EB-87BA-6F1A1CF6EA1A}">
      <dgm:prSet phldrT="[Text]"/>
      <dgm:spPr/>
      <dgm:t>
        <a:bodyPr/>
        <a:lstStyle/>
        <a:p>
          <a:r>
            <a:rPr lang="en-US" dirty="0" smtClean="0">
              <a:latin typeface="Arial" panose="020B0604020202020204" pitchFamily="34" charset="0"/>
              <a:cs typeface="Arial" panose="020B0604020202020204" pitchFamily="34" charset="0"/>
            </a:rPr>
            <a:t>Online services integrated</a:t>
          </a:r>
          <a:endParaRPr lang="en-US" dirty="0">
            <a:latin typeface="Arial" panose="020B0604020202020204" pitchFamily="34" charset="0"/>
            <a:cs typeface="Arial" panose="020B0604020202020204" pitchFamily="34" charset="0"/>
          </a:endParaRPr>
        </a:p>
      </dgm:t>
    </dgm:pt>
    <dgm:pt modelId="{4179FB5E-EFE5-441A-AFB2-CFD72A2CE665}" type="parTrans" cxnId="{4153F53C-8F1C-473B-87A8-AFCC6C9A9BFE}">
      <dgm:prSet/>
      <dgm:spPr/>
      <dgm:t>
        <a:bodyPr/>
        <a:lstStyle/>
        <a:p>
          <a:endParaRPr lang="en-US"/>
        </a:p>
      </dgm:t>
    </dgm:pt>
    <dgm:pt modelId="{8FE4A5C2-02A8-40F4-8C39-74C7C5E5FFA4}" type="sibTrans" cxnId="{4153F53C-8F1C-473B-87A8-AFCC6C9A9BFE}">
      <dgm:prSet/>
      <dgm:spPr/>
      <dgm:t>
        <a:bodyPr/>
        <a:lstStyle/>
        <a:p>
          <a:endParaRPr lang="en-US"/>
        </a:p>
      </dgm:t>
    </dgm:pt>
    <dgm:pt modelId="{B16F284B-3632-429D-893C-D96424A40AB5}">
      <dgm:prSet phldrT="[Text]"/>
      <dgm:spPr/>
      <dgm:t>
        <a:bodyPr/>
        <a:lstStyle/>
        <a:p>
          <a:r>
            <a:rPr lang="en-US" dirty="0" smtClean="0">
              <a:latin typeface="Arial" panose="020B0604020202020204" pitchFamily="34" charset="0"/>
              <a:cs typeface="Arial" panose="020B0604020202020204" pitchFamily="34" charset="0"/>
            </a:rPr>
            <a:t>Any time and place</a:t>
          </a:r>
          <a:endParaRPr lang="en-US" dirty="0">
            <a:latin typeface="Arial" panose="020B0604020202020204" pitchFamily="34" charset="0"/>
            <a:cs typeface="Arial" panose="020B0604020202020204" pitchFamily="34" charset="0"/>
          </a:endParaRPr>
        </a:p>
      </dgm:t>
    </dgm:pt>
    <dgm:pt modelId="{F4BB7149-6318-4392-B4F0-510FA67BC5C3}" type="parTrans" cxnId="{384E7602-003F-4A1B-9DC6-649850A078A2}">
      <dgm:prSet/>
      <dgm:spPr/>
      <dgm:t>
        <a:bodyPr/>
        <a:lstStyle/>
        <a:p>
          <a:endParaRPr lang="en-US"/>
        </a:p>
      </dgm:t>
    </dgm:pt>
    <dgm:pt modelId="{ACF33853-1394-48E1-96F1-A5212E56D4F5}" type="sibTrans" cxnId="{384E7602-003F-4A1B-9DC6-649850A078A2}">
      <dgm:prSet/>
      <dgm:spPr/>
      <dgm:t>
        <a:bodyPr/>
        <a:lstStyle/>
        <a:p>
          <a:endParaRPr lang="en-US"/>
        </a:p>
      </dgm:t>
    </dgm:pt>
    <dgm:pt modelId="{8F36D5DD-71ED-42FB-A8E7-B7F82BD9F619}">
      <dgm:prSet phldrT="[Text]"/>
      <dgm:spPr/>
      <dgm:t>
        <a:bodyPr/>
        <a:lstStyle/>
        <a:p>
          <a:r>
            <a:rPr lang="en-US" dirty="0" smtClean="0">
              <a:latin typeface="Arial" panose="020B0604020202020204" pitchFamily="34" charset="0"/>
              <a:cs typeface="Arial" panose="020B0604020202020204" pitchFamily="34" charset="0"/>
            </a:rPr>
            <a:t>Pay as you go</a:t>
          </a:r>
          <a:endParaRPr lang="en-US" dirty="0">
            <a:latin typeface="Arial" panose="020B0604020202020204" pitchFamily="34" charset="0"/>
            <a:cs typeface="Arial" panose="020B0604020202020204" pitchFamily="34" charset="0"/>
          </a:endParaRPr>
        </a:p>
      </dgm:t>
    </dgm:pt>
    <dgm:pt modelId="{2374BC67-B896-4E2B-81E0-B33F86E237F1}" type="parTrans" cxnId="{C3ABBE47-6747-4B6F-A5BE-758BF75ACFC4}">
      <dgm:prSet/>
      <dgm:spPr/>
      <dgm:t>
        <a:bodyPr/>
        <a:lstStyle/>
        <a:p>
          <a:endParaRPr lang="en-US"/>
        </a:p>
      </dgm:t>
    </dgm:pt>
    <dgm:pt modelId="{48D5D377-DB0C-4674-A0D1-D4072A635A8A}" type="sibTrans" cxnId="{C3ABBE47-6747-4B6F-A5BE-758BF75ACFC4}">
      <dgm:prSet/>
      <dgm:spPr/>
      <dgm:t>
        <a:bodyPr/>
        <a:lstStyle/>
        <a:p>
          <a:endParaRPr lang="en-US"/>
        </a:p>
      </dgm:t>
    </dgm:pt>
    <dgm:pt modelId="{A8CAA9A5-7F4D-4A73-B856-FE2C183A0948}" type="pres">
      <dgm:prSet presAssocID="{2AB1EE7E-131B-470B-87F6-87DC5F0183C5}" presName="matrix" presStyleCnt="0">
        <dgm:presLayoutVars>
          <dgm:chMax val="1"/>
          <dgm:dir/>
          <dgm:resizeHandles val="exact"/>
        </dgm:presLayoutVars>
      </dgm:prSet>
      <dgm:spPr/>
      <dgm:t>
        <a:bodyPr/>
        <a:lstStyle/>
        <a:p>
          <a:endParaRPr lang="en-US"/>
        </a:p>
      </dgm:t>
    </dgm:pt>
    <dgm:pt modelId="{5F54FE8C-8BC3-453D-8C87-2ADC31419D58}" type="pres">
      <dgm:prSet presAssocID="{2AB1EE7E-131B-470B-87F6-87DC5F0183C5}" presName="axisShape" presStyleLbl="bgShp" presStyleIdx="0" presStyleCnt="1"/>
      <dgm:spPr>
        <a:solidFill>
          <a:schemeClr val="accent6"/>
        </a:solidFill>
        <a:ln>
          <a:solidFill>
            <a:schemeClr val="accent6"/>
          </a:solidFill>
        </a:ln>
      </dgm:spPr>
      <dgm:t>
        <a:bodyPr/>
        <a:lstStyle/>
        <a:p>
          <a:endParaRPr lang="en-US"/>
        </a:p>
      </dgm:t>
    </dgm:pt>
    <dgm:pt modelId="{13793C35-C6CB-4724-A359-BB4927BB020A}" type="pres">
      <dgm:prSet presAssocID="{2AB1EE7E-131B-470B-87F6-87DC5F0183C5}" presName="rect1" presStyleLbl="node1" presStyleIdx="0" presStyleCnt="4">
        <dgm:presLayoutVars>
          <dgm:chMax val="0"/>
          <dgm:chPref val="0"/>
          <dgm:bulletEnabled val="1"/>
        </dgm:presLayoutVars>
      </dgm:prSet>
      <dgm:spPr/>
      <dgm:t>
        <a:bodyPr/>
        <a:lstStyle/>
        <a:p>
          <a:endParaRPr lang="en-US"/>
        </a:p>
      </dgm:t>
    </dgm:pt>
    <dgm:pt modelId="{DF3FEFAE-E0AA-4515-BDBF-A2929EF2EA17}" type="pres">
      <dgm:prSet presAssocID="{2AB1EE7E-131B-470B-87F6-87DC5F0183C5}" presName="rect2" presStyleLbl="node1" presStyleIdx="1" presStyleCnt="4">
        <dgm:presLayoutVars>
          <dgm:chMax val="0"/>
          <dgm:chPref val="0"/>
          <dgm:bulletEnabled val="1"/>
        </dgm:presLayoutVars>
      </dgm:prSet>
      <dgm:spPr/>
      <dgm:t>
        <a:bodyPr/>
        <a:lstStyle/>
        <a:p>
          <a:endParaRPr lang="en-US"/>
        </a:p>
      </dgm:t>
    </dgm:pt>
    <dgm:pt modelId="{F79F57D7-16BE-48B0-981B-6D1C295C9B94}" type="pres">
      <dgm:prSet presAssocID="{2AB1EE7E-131B-470B-87F6-87DC5F0183C5}" presName="rect3" presStyleLbl="node1" presStyleIdx="2" presStyleCnt="4">
        <dgm:presLayoutVars>
          <dgm:chMax val="0"/>
          <dgm:chPref val="0"/>
          <dgm:bulletEnabled val="1"/>
        </dgm:presLayoutVars>
      </dgm:prSet>
      <dgm:spPr/>
      <dgm:t>
        <a:bodyPr/>
        <a:lstStyle/>
        <a:p>
          <a:endParaRPr lang="en-US"/>
        </a:p>
      </dgm:t>
    </dgm:pt>
    <dgm:pt modelId="{C0F1C867-F7E2-4F29-A5FF-38D5DFB038DA}" type="pres">
      <dgm:prSet presAssocID="{2AB1EE7E-131B-470B-87F6-87DC5F0183C5}" presName="rect4" presStyleLbl="node1" presStyleIdx="3" presStyleCnt="4">
        <dgm:presLayoutVars>
          <dgm:chMax val="0"/>
          <dgm:chPref val="0"/>
          <dgm:bulletEnabled val="1"/>
        </dgm:presLayoutVars>
      </dgm:prSet>
      <dgm:spPr/>
      <dgm:t>
        <a:bodyPr/>
        <a:lstStyle/>
        <a:p>
          <a:endParaRPr lang="en-US"/>
        </a:p>
      </dgm:t>
    </dgm:pt>
  </dgm:ptLst>
  <dgm:cxnLst>
    <dgm:cxn modelId="{B4331030-8AF3-4EDC-92FF-5B232EDB4BE9}" srcId="{2AB1EE7E-131B-470B-87F6-87DC5F0183C5}" destId="{CE1CF102-1D66-4375-BDF3-A742CE292357}" srcOrd="0" destOrd="0" parTransId="{5F53BB3C-7238-4AE0-8F7D-0A63045D2E10}" sibTransId="{F9902B86-123E-4794-89CF-65F16B8DE30B}"/>
    <dgm:cxn modelId="{96F55950-FA19-4EF9-9279-9FAA600E8776}" type="presOf" srcId="{CE1CF102-1D66-4375-BDF3-A742CE292357}" destId="{13793C35-C6CB-4724-A359-BB4927BB020A}" srcOrd="0" destOrd="0" presId="urn:microsoft.com/office/officeart/2005/8/layout/matrix2"/>
    <dgm:cxn modelId="{52EFBC38-0E35-4166-A0D8-EAD3C27C8F4F}" type="presOf" srcId="{8F36D5DD-71ED-42FB-A8E7-B7F82BD9F619}" destId="{C0F1C867-F7E2-4F29-A5FF-38D5DFB038DA}" srcOrd="0" destOrd="0" presId="urn:microsoft.com/office/officeart/2005/8/layout/matrix2"/>
    <dgm:cxn modelId="{B6D0C355-E41C-44ED-9358-62962013CB9B}" type="presOf" srcId="{B16F284B-3632-429D-893C-D96424A40AB5}" destId="{F79F57D7-16BE-48B0-981B-6D1C295C9B94}" srcOrd="0" destOrd="0" presId="urn:microsoft.com/office/officeart/2005/8/layout/matrix2"/>
    <dgm:cxn modelId="{4153F53C-8F1C-473B-87A8-AFCC6C9A9BFE}" srcId="{2AB1EE7E-131B-470B-87F6-87DC5F0183C5}" destId="{9D7EE459-00F8-44EB-87BA-6F1A1CF6EA1A}" srcOrd="1" destOrd="0" parTransId="{4179FB5E-EFE5-441A-AFB2-CFD72A2CE665}" sibTransId="{8FE4A5C2-02A8-40F4-8C39-74C7C5E5FFA4}"/>
    <dgm:cxn modelId="{F9EE155F-C3ED-4383-A332-F54D2B9834CC}" type="presOf" srcId="{9D7EE459-00F8-44EB-87BA-6F1A1CF6EA1A}" destId="{DF3FEFAE-E0AA-4515-BDBF-A2929EF2EA17}" srcOrd="0" destOrd="0" presId="urn:microsoft.com/office/officeart/2005/8/layout/matrix2"/>
    <dgm:cxn modelId="{384E7602-003F-4A1B-9DC6-649850A078A2}" srcId="{2AB1EE7E-131B-470B-87F6-87DC5F0183C5}" destId="{B16F284B-3632-429D-893C-D96424A40AB5}" srcOrd="2" destOrd="0" parTransId="{F4BB7149-6318-4392-B4F0-510FA67BC5C3}" sibTransId="{ACF33853-1394-48E1-96F1-A5212E56D4F5}"/>
    <dgm:cxn modelId="{C3ABBE47-6747-4B6F-A5BE-758BF75ACFC4}" srcId="{2AB1EE7E-131B-470B-87F6-87DC5F0183C5}" destId="{8F36D5DD-71ED-42FB-A8E7-B7F82BD9F619}" srcOrd="3" destOrd="0" parTransId="{2374BC67-B896-4E2B-81E0-B33F86E237F1}" sibTransId="{48D5D377-DB0C-4674-A0D1-D4072A635A8A}"/>
    <dgm:cxn modelId="{5A957E72-5593-4506-89C9-658603CC04E6}" type="presOf" srcId="{2AB1EE7E-131B-470B-87F6-87DC5F0183C5}" destId="{A8CAA9A5-7F4D-4A73-B856-FE2C183A0948}" srcOrd="0" destOrd="0" presId="urn:microsoft.com/office/officeart/2005/8/layout/matrix2"/>
    <dgm:cxn modelId="{62264A33-FF5B-4EF0-8A18-4FE2A440ADA4}" type="presParOf" srcId="{A8CAA9A5-7F4D-4A73-B856-FE2C183A0948}" destId="{5F54FE8C-8BC3-453D-8C87-2ADC31419D58}" srcOrd="0" destOrd="0" presId="urn:microsoft.com/office/officeart/2005/8/layout/matrix2"/>
    <dgm:cxn modelId="{900B2272-5BB8-47D6-A5ED-59FA6F3137AC}" type="presParOf" srcId="{A8CAA9A5-7F4D-4A73-B856-FE2C183A0948}" destId="{13793C35-C6CB-4724-A359-BB4927BB020A}" srcOrd="1" destOrd="0" presId="urn:microsoft.com/office/officeart/2005/8/layout/matrix2"/>
    <dgm:cxn modelId="{94C37A0E-AB53-4092-8938-B517339ECD35}" type="presParOf" srcId="{A8CAA9A5-7F4D-4A73-B856-FE2C183A0948}" destId="{DF3FEFAE-E0AA-4515-BDBF-A2929EF2EA17}" srcOrd="2" destOrd="0" presId="urn:microsoft.com/office/officeart/2005/8/layout/matrix2"/>
    <dgm:cxn modelId="{4966B4B5-46C6-46D5-9E0E-FB42D68EEF1E}" type="presParOf" srcId="{A8CAA9A5-7F4D-4A73-B856-FE2C183A0948}" destId="{F79F57D7-16BE-48B0-981B-6D1C295C9B94}" srcOrd="3" destOrd="0" presId="urn:microsoft.com/office/officeart/2005/8/layout/matrix2"/>
    <dgm:cxn modelId="{08D74AAE-5EC6-45CC-8A22-D92150731603}" type="presParOf" srcId="{A8CAA9A5-7F4D-4A73-B856-FE2C183A0948}" destId="{C0F1C867-F7E2-4F29-A5FF-38D5DFB038DA}"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54FE8C-8BC3-453D-8C87-2ADC31419D58}">
      <dsp:nvSpPr>
        <dsp:cNvPr id="0" name=""/>
        <dsp:cNvSpPr/>
      </dsp:nvSpPr>
      <dsp:spPr>
        <a:xfrm>
          <a:off x="677875" y="0"/>
          <a:ext cx="3105973" cy="3105973"/>
        </a:xfrm>
        <a:prstGeom prst="quadArrow">
          <a:avLst>
            <a:gd name="adj1" fmla="val 2000"/>
            <a:gd name="adj2" fmla="val 4000"/>
            <a:gd name="adj3" fmla="val 5000"/>
          </a:avLst>
        </a:prstGeom>
        <a:solidFill>
          <a:schemeClr val="accent6"/>
        </a:solidFill>
        <a:ln>
          <a:solidFill>
            <a:schemeClr val="accent6"/>
          </a:solidFill>
        </a:ln>
        <a:effectLst/>
      </dsp:spPr>
      <dsp:style>
        <a:lnRef idx="0">
          <a:scrgbClr r="0" g="0" b="0"/>
        </a:lnRef>
        <a:fillRef idx="1">
          <a:scrgbClr r="0" g="0" b="0"/>
        </a:fillRef>
        <a:effectRef idx="0">
          <a:scrgbClr r="0" g="0" b="0"/>
        </a:effectRef>
        <a:fontRef idx="minor"/>
      </dsp:style>
    </dsp:sp>
    <dsp:sp modelId="{13793C35-C6CB-4724-A359-BB4927BB020A}">
      <dsp:nvSpPr>
        <dsp:cNvPr id="0" name=""/>
        <dsp:cNvSpPr/>
      </dsp:nvSpPr>
      <dsp:spPr>
        <a:xfrm>
          <a:off x="879763" y="201888"/>
          <a:ext cx="1242389" cy="12423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latin typeface="Arial" panose="020B0604020202020204" pitchFamily="34" charset="0"/>
              <a:cs typeface="Arial" panose="020B0604020202020204" pitchFamily="34" charset="0"/>
            </a:rPr>
            <a:t>Any Device</a:t>
          </a:r>
          <a:endParaRPr lang="en-US" sz="1700" kern="1200" dirty="0">
            <a:latin typeface="Arial" panose="020B0604020202020204" pitchFamily="34" charset="0"/>
            <a:cs typeface="Arial" panose="020B0604020202020204" pitchFamily="34" charset="0"/>
          </a:endParaRPr>
        </a:p>
      </dsp:txBody>
      <dsp:txXfrm>
        <a:off x="940411" y="262536"/>
        <a:ext cx="1121093" cy="1121093"/>
      </dsp:txXfrm>
    </dsp:sp>
    <dsp:sp modelId="{DF3FEFAE-E0AA-4515-BDBF-A2929EF2EA17}">
      <dsp:nvSpPr>
        <dsp:cNvPr id="0" name=""/>
        <dsp:cNvSpPr/>
      </dsp:nvSpPr>
      <dsp:spPr>
        <a:xfrm>
          <a:off x="2339571" y="201888"/>
          <a:ext cx="1242389" cy="12423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latin typeface="Arial" panose="020B0604020202020204" pitchFamily="34" charset="0"/>
              <a:cs typeface="Arial" panose="020B0604020202020204" pitchFamily="34" charset="0"/>
            </a:rPr>
            <a:t>Online services integrated</a:t>
          </a:r>
          <a:endParaRPr lang="en-US" sz="1700" kern="1200" dirty="0">
            <a:latin typeface="Arial" panose="020B0604020202020204" pitchFamily="34" charset="0"/>
            <a:cs typeface="Arial" panose="020B0604020202020204" pitchFamily="34" charset="0"/>
          </a:endParaRPr>
        </a:p>
      </dsp:txBody>
      <dsp:txXfrm>
        <a:off x="2400219" y="262536"/>
        <a:ext cx="1121093" cy="1121093"/>
      </dsp:txXfrm>
    </dsp:sp>
    <dsp:sp modelId="{F79F57D7-16BE-48B0-981B-6D1C295C9B94}">
      <dsp:nvSpPr>
        <dsp:cNvPr id="0" name=""/>
        <dsp:cNvSpPr/>
      </dsp:nvSpPr>
      <dsp:spPr>
        <a:xfrm>
          <a:off x="879763" y="1661695"/>
          <a:ext cx="1242389" cy="12423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latin typeface="Arial" panose="020B0604020202020204" pitchFamily="34" charset="0"/>
              <a:cs typeface="Arial" panose="020B0604020202020204" pitchFamily="34" charset="0"/>
            </a:rPr>
            <a:t>Any time and place</a:t>
          </a:r>
          <a:endParaRPr lang="en-US" sz="1700" kern="1200" dirty="0">
            <a:latin typeface="Arial" panose="020B0604020202020204" pitchFamily="34" charset="0"/>
            <a:cs typeface="Arial" panose="020B0604020202020204" pitchFamily="34" charset="0"/>
          </a:endParaRPr>
        </a:p>
      </dsp:txBody>
      <dsp:txXfrm>
        <a:off x="940411" y="1722343"/>
        <a:ext cx="1121093" cy="1121093"/>
      </dsp:txXfrm>
    </dsp:sp>
    <dsp:sp modelId="{C0F1C867-F7E2-4F29-A5FF-38D5DFB038DA}">
      <dsp:nvSpPr>
        <dsp:cNvPr id="0" name=""/>
        <dsp:cNvSpPr/>
      </dsp:nvSpPr>
      <dsp:spPr>
        <a:xfrm>
          <a:off x="2339571" y="1661695"/>
          <a:ext cx="1242389" cy="12423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latin typeface="Arial" panose="020B0604020202020204" pitchFamily="34" charset="0"/>
              <a:cs typeface="Arial" panose="020B0604020202020204" pitchFamily="34" charset="0"/>
            </a:rPr>
            <a:t>Pay as you go</a:t>
          </a:r>
          <a:endParaRPr lang="en-US" sz="1700" kern="1200" dirty="0">
            <a:latin typeface="Arial" panose="020B0604020202020204" pitchFamily="34" charset="0"/>
            <a:cs typeface="Arial" panose="020B0604020202020204" pitchFamily="34" charset="0"/>
          </a:endParaRPr>
        </a:p>
      </dsp:txBody>
      <dsp:txXfrm>
        <a:off x="2400219" y="1722343"/>
        <a:ext cx="1121093" cy="1121093"/>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69339-4901-4A27-9E8E-61E2CA8E8D4C}" type="datetimeFigureOut">
              <a:rPr lang="lt-LT" smtClean="0"/>
              <a:t>2016-01-08</a:t>
            </a:fld>
            <a:endParaRPr lang="lt-LT"/>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lt-LT"/>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EBF53C4-5DC2-4ED1-BA85-E8590F6BF63B}" type="slidenum">
              <a:rPr lang="lt-LT" smtClean="0"/>
              <a:t>‹#›</a:t>
            </a:fld>
            <a:endParaRPr lang="lt-LT"/>
          </a:p>
        </p:txBody>
      </p:sp>
    </p:spTree>
    <p:extLst>
      <p:ext uri="{BB962C8B-B14F-4D97-AF65-F5344CB8AC3E}">
        <p14:creationId xmlns:p14="http://schemas.microsoft.com/office/powerpoint/2010/main" val="412184062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9B8D8C-8413-4661-9141-F869F15DDB1B}" type="datetimeFigureOut">
              <a:rPr lang="lt-LT" smtClean="0"/>
              <a:t>2016-01-08</a:t>
            </a:fld>
            <a:endParaRPr lang="lt-LT"/>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t-LT"/>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90458D-42D9-4D94-99DB-522405F86C91}" type="slidenum">
              <a:rPr lang="lt-LT" smtClean="0"/>
              <a:t>‹#›</a:t>
            </a:fld>
            <a:endParaRPr lang="lt-LT"/>
          </a:p>
        </p:txBody>
      </p:sp>
    </p:spTree>
    <p:extLst>
      <p:ext uri="{BB962C8B-B14F-4D97-AF65-F5344CB8AC3E}">
        <p14:creationId xmlns:p14="http://schemas.microsoft.com/office/powerpoint/2010/main" val="2414152855"/>
      </p:ext>
    </p:extLst>
  </p:cSld>
  <p:clrMap bg1="lt1" tx1="dk1" bg2="lt2" tx2="dk2" accent1="accent1" accent2="accent2" accent3="accent3" accent4="accent4" accent5="accent5" accent6="accent6" hlink="hlink" folHlink="folHlink"/>
  <p:hf hdr="0" dt="0"/>
  <p:notesStyle>
    <a:lvl1pPr marL="0" algn="l" defTabSz="779252" rtl="0" eaLnBrk="1" latinLnBrk="0" hangingPunct="1">
      <a:defRPr sz="1000" kern="1200">
        <a:solidFill>
          <a:schemeClr val="tx1"/>
        </a:solidFill>
        <a:latin typeface="+mn-lt"/>
        <a:ea typeface="+mn-ea"/>
        <a:cs typeface="+mn-cs"/>
      </a:defRPr>
    </a:lvl1pPr>
    <a:lvl2pPr marL="389626" algn="l" defTabSz="779252" rtl="0" eaLnBrk="1" latinLnBrk="0" hangingPunct="1">
      <a:defRPr sz="1000" kern="1200">
        <a:solidFill>
          <a:schemeClr val="tx1"/>
        </a:solidFill>
        <a:latin typeface="+mn-lt"/>
        <a:ea typeface="+mn-ea"/>
        <a:cs typeface="+mn-cs"/>
      </a:defRPr>
    </a:lvl2pPr>
    <a:lvl3pPr marL="779252" algn="l" defTabSz="779252" rtl="0" eaLnBrk="1" latinLnBrk="0" hangingPunct="1">
      <a:defRPr sz="1000" kern="1200">
        <a:solidFill>
          <a:schemeClr val="tx1"/>
        </a:solidFill>
        <a:latin typeface="+mn-lt"/>
        <a:ea typeface="+mn-ea"/>
        <a:cs typeface="+mn-cs"/>
      </a:defRPr>
    </a:lvl3pPr>
    <a:lvl4pPr marL="1168878" algn="l" defTabSz="779252" rtl="0" eaLnBrk="1" latinLnBrk="0" hangingPunct="1">
      <a:defRPr sz="1000" kern="1200">
        <a:solidFill>
          <a:schemeClr val="tx1"/>
        </a:solidFill>
        <a:latin typeface="+mn-lt"/>
        <a:ea typeface="+mn-ea"/>
        <a:cs typeface="+mn-cs"/>
      </a:defRPr>
    </a:lvl4pPr>
    <a:lvl5pPr marL="1558503" algn="l" defTabSz="779252" rtl="0" eaLnBrk="1" latinLnBrk="0" hangingPunct="1">
      <a:defRPr sz="1000" kern="1200">
        <a:solidFill>
          <a:schemeClr val="tx1"/>
        </a:solidFill>
        <a:latin typeface="+mn-lt"/>
        <a:ea typeface="+mn-ea"/>
        <a:cs typeface="+mn-cs"/>
      </a:defRPr>
    </a:lvl5pPr>
    <a:lvl6pPr marL="1948129" algn="l" defTabSz="779252" rtl="0" eaLnBrk="1" latinLnBrk="0" hangingPunct="1">
      <a:defRPr sz="1000" kern="1200">
        <a:solidFill>
          <a:schemeClr val="tx1"/>
        </a:solidFill>
        <a:latin typeface="+mn-lt"/>
        <a:ea typeface="+mn-ea"/>
        <a:cs typeface="+mn-cs"/>
      </a:defRPr>
    </a:lvl6pPr>
    <a:lvl7pPr marL="2337755" algn="l" defTabSz="779252" rtl="0" eaLnBrk="1" latinLnBrk="0" hangingPunct="1">
      <a:defRPr sz="1000" kern="1200">
        <a:solidFill>
          <a:schemeClr val="tx1"/>
        </a:solidFill>
        <a:latin typeface="+mn-lt"/>
        <a:ea typeface="+mn-ea"/>
        <a:cs typeface="+mn-cs"/>
      </a:defRPr>
    </a:lvl7pPr>
    <a:lvl8pPr marL="2727381" algn="l" defTabSz="779252" rtl="0" eaLnBrk="1" latinLnBrk="0" hangingPunct="1">
      <a:defRPr sz="1000" kern="1200">
        <a:solidFill>
          <a:schemeClr val="tx1"/>
        </a:solidFill>
        <a:latin typeface="+mn-lt"/>
        <a:ea typeface="+mn-ea"/>
        <a:cs typeface="+mn-cs"/>
      </a:defRPr>
    </a:lvl8pPr>
    <a:lvl9pPr marL="3117007" algn="l" defTabSz="77925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archerpoint.com/microsoft-dynamics-nav-navision-2016-introductio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10"/>
          </p:nvPr>
        </p:nvSpPr>
        <p:spPr/>
        <p:txBody>
          <a:bodyPr/>
          <a:lstStyle/>
          <a:p>
            <a:fld id="{4190458D-42D9-4D94-99DB-522405F86C91}" type="slidenum">
              <a:rPr lang="lt-LT" smtClean="0"/>
              <a:t>1</a:t>
            </a:fld>
            <a:endParaRPr lang="lt-LT"/>
          </a:p>
        </p:txBody>
      </p:sp>
      <p:sp>
        <p:nvSpPr>
          <p:cNvPr id="5" name="Footer Placeholder 4"/>
          <p:cNvSpPr>
            <a:spLocks noGrp="1"/>
          </p:cNvSpPr>
          <p:nvPr>
            <p:ph type="ftr" sz="quarter" idx="11"/>
          </p:nvPr>
        </p:nvSpPr>
        <p:spPr/>
        <p:txBody>
          <a:bodyPr/>
          <a:lstStyle/>
          <a:p>
            <a:endParaRPr lang="lt-LT"/>
          </a:p>
        </p:txBody>
      </p:sp>
    </p:spTree>
    <p:extLst>
      <p:ext uri="{BB962C8B-B14F-4D97-AF65-F5344CB8AC3E}">
        <p14:creationId xmlns:p14="http://schemas.microsoft.com/office/powerpoint/2010/main" val="14693968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lt-LT" sz="1200" b="1" kern="1200" dirty="0" smtClean="0">
                <a:solidFill>
                  <a:schemeClr val="tx1"/>
                </a:solidFill>
                <a:effectLst/>
                <a:latin typeface="+mn-lt"/>
                <a:ea typeface="+mn-ea"/>
                <a:cs typeface="+mn-cs"/>
              </a:rPr>
              <a:t>Universal App on All Your Devices</a:t>
            </a:r>
            <a:endParaRPr lang="en-US" sz="1200" kern="1200" dirty="0" smtClean="0">
              <a:solidFill>
                <a:schemeClr val="tx1"/>
              </a:solidFill>
              <a:effectLst/>
              <a:latin typeface="+mn-lt"/>
              <a:ea typeface="+mn-ea"/>
              <a:cs typeface="+mn-cs"/>
            </a:endParaRPr>
          </a:p>
          <a:p>
            <a:r>
              <a:rPr lang="lt-LT" sz="1200" kern="1200" dirty="0" smtClean="0">
                <a:solidFill>
                  <a:schemeClr val="tx1"/>
                </a:solidFill>
                <a:effectLst/>
                <a:latin typeface="+mn-lt"/>
                <a:ea typeface="+mn-ea"/>
                <a:cs typeface="+mn-cs"/>
              </a:rPr>
              <a:t>Access Microsoft Dynamics NAV 2016 through the broadest range of devices ever - smartphone, tablet notebook, 2-in-1, and desktop computer. This Universal App delivers a familiar role-tailored experience in all devices and is optimized for touch, and for keyboard and mouse. </a:t>
            </a:r>
            <a:endParaRPr lang="lt-LT" sz="1200" kern="1200" dirty="0" smtClean="0">
              <a:solidFill>
                <a:schemeClr val="tx1"/>
              </a:solidFill>
              <a:effectLst/>
              <a:latin typeface="+mn-lt"/>
              <a:ea typeface="+mn-ea"/>
              <a:cs typeface="+mn-cs"/>
            </a:endParaRPr>
          </a:p>
          <a:p>
            <a:endParaRPr lang="lt-LT" sz="1200" kern="1200" dirty="0" smtClean="0">
              <a:solidFill>
                <a:schemeClr val="tx1"/>
              </a:solidFill>
              <a:effectLst/>
              <a:latin typeface="+mn-lt"/>
              <a:ea typeface="+mn-ea"/>
              <a:cs typeface="+mn-cs"/>
            </a:endParaRPr>
          </a:p>
          <a:p>
            <a:r>
              <a:rPr lang="lt-LT" dirty="0" smtClean="0"/>
              <a:t>Experience </a:t>
            </a:r>
            <a:r>
              <a:rPr lang="lt-LT" dirty="0" smtClean="0"/>
              <a:t>Microsoft Dynamics NAV 2016 on the broadest range of devices ever, with a single app froom Microsoft for your smartphone, tablet, notebook, 2-in-1, and desktop </a:t>
            </a:r>
            <a:r>
              <a:rPr lang="lt-LT" dirty="0" smtClean="0"/>
              <a:t>computer.</a:t>
            </a:r>
          </a:p>
          <a:p>
            <a:endParaRPr lang="lt-LT" dirty="0" smtClean="0"/>
          </a:p>
          <a:p>
            <a:r>
              <a:rPr lang="lt-LT" dirty="0" smtClean="0"/>
              <a:t>The </a:t>
            </a:r>
            <a:r>
              <a:rPr lang="lt-LT" dirty="0" smtClean="0"/>
              <a:t>Microsoft Dynamics NAV 2016 Universal App delivers a familiar role-tailored experience in a fast and fluid interface, optimized for touch, and for keyboard and mouse. Designing or customizing pages for use accross devices has never been easier and now includes support for camera and location.</a:t>
            </a:r>
            <a:endParaRPr lang="en-US" dirty="0" smtClean="0"/>
          </a:p>
          <a:p>
            <a:endParaRPr lang="en-US" sz="1200" kern="1200" dirty="0" smtClean="0">
              <a:solidFill>
                <a:schemeClr val="tx1"/>
              </a:solidFill>
              <a:effectLst/>
              <a:latin typeface="+mn-lt"/>
              <a:ea typeface="+mn-ea"/>
              <a:cs typeface="+mn-cs"/>
            </a:endParaRPr>
          </a:p>
          <a:p>
            <a:endParaRPr lang="lt-LT" dirty="0" smtClean="0"/>
          </a:p>
          <a:p>
            <a:endParaRPr lang="en-US" dirty="0"/>
          </a:p>
        </p:txBody>
      </p:sp>
    </p:spTree>
    <p:extLst>
      <p:ext uri="{BB962C8B-B14F-4D97-AF65-F5344CB8AC3E}">
        <p14:creationId xmlns:p14="http://schemas.microsoft.com/office/powerpoint/2010/main" val="3280009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sz="1200" b="1" kern="1200" dirty="0" smtClean="0">
                <a:solidFill>
                  <a:schemeClr val="tx1"/>
                </a:solidFill>
                <a:effectLst/>
                <a:latin typeface="+mn-lt"/>
                <a:ea typeface="+mn-ea"/>
                <a:cs typeface="+mn-cs"/>
              </a:rPr>
              <a:t>Document </a:t>
            </a:r>
            <a:r>
              <a:rPr lang="lt-LT" sz="1200" b="1" kern="1200" dirty="0" smtClean="0">
                <a:solidFill>
                  <a:schemeClr val="tx1"/>
                </a:solidFill>
                <a:effectLst/>
                <a:latin typeface="+mn-lt"/>
                <a:ea typeface="+mn-ea"/>
                <a:cs typeface="+mn-cs"/>
              </a:rPr>
              <a:t>management</a:t>
            </a:r>
            <a:endParaRPr lang="en-US" sz="1200" kern="1200" dirty="0" smtClean="0">
              <a:solidFill>
                <a:schemeClr val="tx1"/>
              </a:solidFill>
              <a:effectLst/>
              <a:latin typeface="+mn-lt"/>
              <a:ea typeface="+mn-ea"/>
              <a:cs typeface="+mn-cs"/>
            </a:endParaRPr>
          </a:p>
          <a:p>
            <a:r>
              <a:rPr lang="lt-LT" sz="1200" kern="1200" dirty="0" smtClean="0">
                <a:solidFill>
                  <a:schemeClr val="tx1"/>
                </a:solidFill>
                <a:effectLst/>
                <a:latin typeface="+mn-lt"/>
                <a:ea typeface="+mn-ea"/>
                <a:cs typeface="+mn-cs"/>
              </a:rPr>
              <a:t>Microsoft Dynamics NAV 2016 includes several enhancements for managing incoming documents. Now you can capture, store and find incoming documents using document capture or an optical character recognition (Lexmark Invoice Capture Service) service, creating purchase invoices or general journal line drafts automatically.</a:t>
            </a:r>
            <a:endParaRPr lang="en-US"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lt-LT"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lt-LT" sz="1200" kern="1200" dirty="0" smtClean="0">
                <a:solidFill>
                  <a:schemeClr val="tx1"/>
                </a:solidFill>
                <a:effectLst/>
                <a:latin typeface="+mn-lt"/>
                <a:ea typeface="+mn-ea"/>
                <a:cs typeface="+mn-cs"/>
              </a:rPr>
              <a:t>Take picture of an invoice from whereever you are and send to Dynamics NAV. Dynamics NAV 2016 will “read“ your invoice and will automatically match it against the order and invoice in your Dynamics NAV system. Simple, fast and now paperless.</a:t>
            </a:r>
            <a:endParaRPr lang="en-US" sz="1200" kern="1200" dirty="0" smtClean="0">
              <a:solidFill>
                <a:schemeClr val="tx1"/>
              </a:solidFill>
              <a:effectLst/>
              <a:latin typeface="+mn-lt"/>
              <a:ea typeface="+mn-ea"/>
              <a:cs typeface="+mn-cs"/>
            </a:endParaRPr>
          </a:p>
          <a:p>
            <a:endParaRPr lang="lt-LT" dirty="0" smtClean="0"/>
          </a:p>
          <a:p>
            <a:endParaRPr lang="en-US" dirty="0"/>
          </a:p>
        </p:txBody>
      </p:sp>
    </p:spTree>
    <p:extLst>
      <p:ext uri="{BB962C8B-B14F-4D97-AF65-F5344CB8AC3E}">
        <p14:creationId xmlns:p14="http://schemas.microsoft.com/office/powerpoint/2010/main" val="3958028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lt-LT" sz="1200" b="1" kern="1200" dirty="0" smtClean="0">
                <a:solidFill>
                  <a:schemeClr val="tx1"/>
                </a:solidFill>
                <a:effectLst/>
                <a:latin typeface="+mn-lt"/>
                <a:ea typeface="+mn-ea"/>
                <a:cs typeface="+mn-cs"/>
              </a:rPr>
              <a:t>Works Natively with CRM</a:t>
            </a:r>
            <a:endParaRPr lang="en-US" sz="1200" kern="1200" dirty="0" smtClean="0">
              <a:solidFill>
                <a:schemeClr val="tx1"/>
              </a:solidFill>
              <a:effectLst/>
              <a:latin typeface="+mn-lt"/>
              <a:ea typeface="+mn-ea"/>
              <a:cs typeface="+mn-cs"/>
            </a:endParaRPr>
          </a:p>
          <a:p>
            <a:r>
              <a:rPr lang="lt-LT" sz="1200" kern="1200" dirty="0" smtClean="0">
                <a:solidFill>
                  <a:schemeClr val="tx1"/>
                </a:solidFill>
                <a:effectLst/>
                <a:latin typeface="+mn-lt"/>
                <a:ea typeface="+mn-ea"/>
                <a:cs typeface="+mn-cs"/>
              </a:rPr>
              <a:t>Dynamics NAV 2016’s integration with CRM has reached  a whole new level in which a seamless experience between Dynamics NAV and Dynamics CRM occurs to completely facilitate the lead-to-cash process. </a:t>
            </a:r>
            <a:endParaRPr lang="en-US" sz="1200" kern="1200" dirty="0" smtClean="0">
              <a:solidFill>
                <a:schemeClr val="tx1"/>
              </a:solidFill>
              <a:effectLst/>
              <a:latin typeface="+mn-lt"/>
              <a:ea typeface="+mn-ea"/>
              <a:cs typeface="+mn-cs"/>
            </a:endParaRPr>
          </a:p>
          <a:p>
            <a:r>
              <a:rPr lang="lt-LT" sz="1200" kern="1200" dirty="0" smtClean="0">
                <a:solidFill>
                  <a:schemeClr val="tx1"/>
                </a:solidFill>
                <a:effectLst/>
                <a:latin typeface="+mn-lt"/>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lt-LT" sz="1200" kern="1200" dirty="0" smtClean="0">
                <a:solidFill>
                  <a:schemeClr val="tx1"/>
                </a:solidFill>
                <a:effectLst/>
                <a:latin typeface="+mn-lt"/>
                <a:ea typeface="+mn-ea"/>
                <a:cs typeface="+mn-cs"/>
              </a:rPr>
              <a:t>Introducing a new, direct Microsoft Dynamics CRM connection that enables an optimal, seamless experience for our customers in the lead-to-cash process when they utilize Microsoft Dynamics CRM for customer engagement and Microsoft Dynamics NAV for order processing and ﬁnancials.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lt-LT"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866194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endParaRPr lang="en-US" sz="1000" kern="1200" dirty="0">
              <a:solidFill>
                <a:schemeClr val="tx1"/>
              </a:solidFill>
              <a:effectLst/>
              <a:latin typeface="+mn-lt"/>
              <a:ea typeface="+mn-ea"/>
              <a:cs typeface="+mn-cs"/>
            </a:endParaRPr>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15</a:t>
            </a:fld>
            <a:endParaRPr lang="lt-LT"/>
          </a:p>
        </p:txBody>
      </p:sp>
    </p:spTree>
    <p:extLst>
      <p:ext uri="{BB962C8B-B14F-4D97-AF65-F5344CB8AC3E}">
        <p14:creationId xmlns:p14="http://schemas.microsoft.com/office/powerpoint/2010/main" val="1001266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16</a:t>
            </a:fld>
            <a:endParaRPr lang="lt-LT"/>
          </a:p>
        </p:txBody>
      </p:sp>
    </p:spTree>
    <p:extLst>
      <p:ext uri="{BB962C8B-B14F-4D97-AF65-F5344CB8AC3E}">
        <p14:creationId xmlns:p14="http://schemas.microsoft.com/office/powerpoint/2010/main" val="28058204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17</a:t>
            </a:fld>
            <a:endParaRPr lang="lt-LT"/>
          </a:p>
        </p:txBody>
      </p:sp>
    </p:spTree>
    <p:extLst>
      <p:ext uri="{BB962C8B-B14F-4D97-AF65-F5344CB8AC3E}">
        <p14:creationId xmlns:p14="http://schemas.microsoft.com/office/powerpoint/2010/main" val="2781079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6CBCB6A-6B62-4CB8-8F76-ACCBFA644AA7}" type="slidenum">
              <a:rPr lang="lt-LT" smtClean="0"/>
              <a:pPr>
                <a:defRPr/>
              </a:pPr>
              <a:t>18</a:t>
            </a:fld>
            <a:endParaRPr lang="lt-LT"/>
          </a:p>
        </p:txBody>
      </p:sp>
    </p:spTree>
    <p:extLst>
      <p:ext uri="{BB962C8B-B14F-4D97-AF65-F5344CB8AC3E}">
        <p14:creationId xmlns:p14="http://schemas.microsoft.com/office/powerpoint/2010/main" val="1169054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19</a:t>
            </a:fld>
            <a:endParaRPr lang="lt-LT"/>
          </a:p>
        </p:txBody>
      </p:sp>
    </p:spTree>
    <p:extLst>
      <p:ext uri="{BB962C8B-B14F-4D97-AF65-F5344CB8AC3E}">
        <p14:creationId xmlns:p14="http://schemas.microsoft.com/office/powerpoint/2010/main" val="2832794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sz="1000" kern="1200" dirty="0" smtClean="0">
                <a:solidFill>
                  <a:schemeClr val="tx1"/>
                </a:solidFill>
                <a:effectLst/>
                <a:latin typeface="+mn-lt"/>
                <a:ea typeface="+mn-ea"/>
                <a:cs typeface="+mn-cs"/>
              </a:rPr>
              <a:t> </a:t>
            </a:r>
            <a:endParaRPr lang="en-US" dirty="0"/>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21</a:t>
            </a:fld>
            <a:endParaRPr lang="lt-LT"/>
          </a:p>
        </p:txBody>
      </p:sp>
    </p:spTree>
    <p:extLst>
      <p:ext uri="{BB962C8B-B14F-4D97-AF65-F5344CB8AC3E}">
        <p14:creationId xmlns:p14="http://schemas.microsoft.com/office/powerpoint/2010/main" val="1932858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BCB6A-6B62-4CB8-8F76-ACCBFA644AA7}" type="slidenum">
              <a:rPr lang="lt-LT" smtClean="0"/>
              <a:pPr>
                <a:defRPr/>
              </a:pPr>
              <a:t>22</a:t>
            </a:fld>
            <a:endParaRPr lang="lt-LT"/>
          </a:p>
        </p:txBody>
      </p:sp>
    </p:spTree>
    <p:extLst>
      <p:ext uri="{BB962C8B-B14F-4D97-AF65-F5344CB8AC3E}">
        <p14:creationId xmlns:p14="http://schemas.microsoft.com/office/powerpoint/2010/main" val="2346222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2</a:t>
            </a:fld>
            <a:endParaRPr lang="lt-LT"/>
          </a:p>
        </p:txBody>
      </p:sp>
    </p:spTree>
    <p:extLst>
      <p:ext uri="{BB962C8B-B14F-4D97-AF65-F5344CB8AC3E}">
        <p14:creationId xmlns:p14="http://schemas.microsoft.com/office/powerpoint/2010/main" val="3791286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b="1" dirty="0" smtClean="0">
                <a:solidFill>
                  <a:srgbClr val="0D4F95"/>
                </a:solidFill>
              </a:rPr>
              <a:t>Stay One Step Ahead:</a:t>
            </a:r>
            <a:r>
              <a:rPr lang="en-US" dirty="0" smtClean="0">
                <a:solidFill>
                  <a:srgbClr val="0D4F95"/>
                </a:solidFill>
              </a:rPr>
              <a:t> </a:t>
            </a:r>
            <a:r>
              <a:rPr lang="en-US" b="1" dirty="0" smtClean="0"/>
              <a:t>Always be up-to-date</a:t>
            </a:r>
            <a:r>
              <a:rPr lang="en-US" dirty="0" smtClean="0"/>
              <a:t> on the latest version of Microsoft Dynamics NAV with the newest features/functionality available to stay one step ahead of your competition.</a:t>
            </a:r>
          </a:p>
          <a:p>
            <a:pPr marL="178027" indent="-178027">
              <a:buFont typeface="Arial" panose="020B0604020202020204" pitchFamily="34" charset="0"/>
              <a:buChar char="•"/>
            </a:pPr>
            <a:r>
              <a:rPr lang="en-US" b="1" dirty="0" smtClean="0">
                <a:solidFill>
                  <a:srgbClr val="0D4F95"/>
                </a:solidFill>
              </a:rPr>
              <a:t>Move to Fixed Monthly Price for an Upgrade:</a:t>
            </a:r>
            <a:r>
              <a:rPr lang="en-US" dirty="0" smtClean="0"/>
              <a:t> Upgrade subscription service is </a:t>
            </a:r>
            <a:r>
              <a:rPr lang="en-US" b="1" dirty="0" smtClean="0"/>
              <a:t>compatible with Microsoft Dynamics NAV on Microsoft Azure in Office 365</a:t>
            </a:r>
            <a:r>
              <a:rPr lang="en-US" dirty="0" smtClean="0"/>
              <a:t> with </a:t>
            </a:r>
            <a:r>
              <a:rPr lang="en-US" b="1" dirty="0" smtClean="0"/>
              <a:t>monthly pricing plans (fixed and on subscription).</a:t>
            </a:r>
            <a:r>
              <a:rPr lang="en-US" dirty="0" smtClean="0"/>
              <a:t> However, upgrade subscriptions can be used for installations in all scenarios (e.g. </a:t>
            </a:r>
            <a:r>
              <a:rPr lang="en-US" dirty="0" err="1" smtClean="0"/>
              <a:t>on-premise</a:t>
            </a:r>
            <a:r>
              <a:rPr lang="en-US" dirty="0" smtClean="0"/>
              <a:t>, hosted, or Microsoft Azure) and always for a fixed monthly price.</a:t>
            </a:r>
          </a:p>
          <a:p>
            <a:pPr marL="178027" indent="-178027">
              <a:buFont typeface="Arial" panose="020B0604020202020204" pitchFamily="34" charset="0"/>
              <a:buChar char="•"/>
            </a:pPr>
            <a:r>
              <a:rPr lang="en-US" b="1" dirty="0" smtClean="0">
                <a:solidFill>
                  <a:srgbClr val="0D4F95"/>
                </a:solidFill>
              </a:rPr>
              <a:t>Minimize Solution Downtime:</a:t>
            </a:r>
            <a:r>
              <a:rPr lang="en-US" dirty="0" smtClean="0"/>
              <a:t> Say goodbye to long solution downtimes because of upgrades. Enjoy cyclical small upgrades that </a:t>
            </a:r>
            <a:r>
              <a:rPr lang="en-US" b="1" dirty="0" smtClean="0"/>
              <a:t>keep your system running smoothly and efficiently.</a:t>
            </a:r>
            <a:endParaRPr lang="en-US" dirty="0" smtClean="0"/>
          </a:p>
          <a:p>
            <a:pPr marL="178027" indent="-178027">
              <a:buFont typeface="Arial" panose="020B0604020202020204" pitchFamily="34" charset="0"/>
              <a:buChar char="•"/>
            </a:pPr>
            <a:r>
              <a:rPr lang="en-US" b="1" dirty="0" smtClean="0">
                <a:solidFill>
                  <a:srgbClr val="0D4F95"/>
                </a:solidFill>
              </a:rPr>
              <a:t>Increase ROI of Your ERP:</a:t>
            </a:r>
            <a:r>
              <a:rPr lang="en-US" dirty="0" smtClean="0">
                <a:solidFill>
                  <a:srgbClr val="0D4F95"/>
                </a:solidFill>
              </a:rPr>
              <a:t> </a:t>
            </a:r>
            <a:r>
              <a:rPr lang="en-US" b="1" dirty="0" smtClean="0"/>
              <a:t>Get more out of your Business Ready Enhancement Plan </a:t>
            </a:r>
            <a:r>
              <a:rPr lang="en-US" dirty="0" smtClean="0"/>
              <a:t>(BREP) investment with a simple upgrade service.</a:t>
            </a:r>
          </a:p>
          <a:p>
            <a:pPr marL="178027" indent="-178027">
              <a:buFont typeface="Arial" panose="020B0604020202020204" pitchFamily="34" charset="0"/>
              <a:buChar char="•"/>
            </a:pPr>
            <a:r>
              <a:rPr lang="en-US" b="1" dirty="0" smtClean="0">
                <a:solidFill>
                  <a:srgbClr val="0D4F95"/>
                </a:solidFill>
              </a:rPr>
              <a:t>Make Your CFO Happy:</a:t>
            </a:r>
            <a:r>
              <a:rPr lang="en-US" dirty="0" smtClean="0"/>
              <a:t> </a:t>
            </a:r>
            <a:r>
              <a:rPr lang="en-US" b="1" dirty="0" smtClean="0"/>
              <a:t>Easily budget</a:t>
            </a:r>
            <a:r>
              <a:rPr lang="en-US" dirty="0" smtClean="0"/>
              <a:t> your upgrade costs and move to operational costs instead of capital costs for an upgrade. </a:t>
            </a:r>
          </a:p>
          <a:p>
            <a:pPr marL="178027" indent="-178027">
              <a:buFont typeface="Arial" panose="020B0604020202020204" pitchFamily="34" charset="0"/>
              <a:buChar char="•"/>
            </a:pPr>
            <a:r>
              <a:rPr lang="en-US" b="1" dirty="0" smtClean="0">
                <a:solidFill>
                  <a:srgbClr val="0D4F95"/>
                </a:solidFill>
              </a:rPr>
              <a:t>Stay Flexible:</a:t>
            </a:r>
            <a:r>
              <a:rPr lang="en-US" dirty="0" smtClean="0"/>
              <a:t> Customers and Partners can </a:t>
            </a:r>
            <a:r>
              <a:rPr lang="en-US" b="1" dirty="0" smtClean="0"/>
              <a:t>decide which version to upgrade to</a:t>
            </a:r>
            <a:r>
              <a:rPr lang="en-US" dirty="0" smtClean="0"/>
              <a:t>, if there have been several releases from Microsoft since the customer last upgraded.</a:t>
            </a:r>
          </a:p>
          <a:p>
            <a:pPr marL="178027" indent="-178027">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23</a:t>
            </a:fld>
            <a:endParaRPr lang="lt-LT"/>
          </a:p>
        </p:txBody>
      </p:sp>
    </p:spTree>
    <p:extLst>
      <p:ext uri="{BB962C8B-B14F-4D97-AF65-F5344CB8AC3E}">
        <p14:creationId xmlns:p14="http://schemas.microsoft.com/office/powerpoint/2010/main" val="41921090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24</a:t>
            </a:fld>
            <a:endParaRPr lang="lt-LT"/>
          </a:p>
        </p:txBody>
      </p:sp>
    </p:spTree>
    <p:extLst>
      <p:ext uri="{BB962C8B-B14F-4D97-AF65-F5344CB8AC3E}">
        <p14:creationId xmlns:p14="http://schemas.microsoft.com/office/powerpoint/2010/main" val="1249100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27</a:t>
            </a:fld>
            <a:endParaRPr lang="lt-LT"/>
          </a:p>
        </p:txBody>
      </p:sp>
    </p:spTree>
    <p:extLst>
      <p:ext uri="{BB962C8B-B14F-4D97-AF65-F5344CB8AC3E}">
        <p14:creationId xmlns:p14="http://schemas.microsoft.com/office/powerpoint/2010/main" val="805070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79252" rtl="0" eaLnBrk="1" fontAlgn="b" latinLnBrk="0" hangingPunct="1">
              <a:lnSpc>
                <a:spcPct val="100000"/>
              </a:lnSpc>
              <a:spcBef>
                <a:spcPts val="0"/>
              </a:spcBef>
              <a:spcAft>
                <a:spcPts val="0"/>
              </a:spcAft>
              <a:buClrTx/>
              <a:buSzTx/>
              <a:buFontTx/>
              <a:buNone/>
              <a:tabLst/>
              <a:defRPr/>
            </a:pPr>
            <a:r>
              <a:rPr lang="en-US" sz="1000" i="1" kern="1200" dirty="0" smtClean="0">
                <a:solidFill>
                  <a:schemeClr val="tx1"/>
                </a:solidFill>
                <a:effectLst/>
                <a:latin typeface="+mn-lt"/>
                <a:ea typeface="+mn-ea"/>
                <a:cs typeface="+mn-cs"/>
              </a:rPr>
              <a:t>. </a:t>
            </a:r>
            <a:endParaRPr lang="en-US" sz="1000" kern="1200" dirty="0" smtClean="0">
              <a:solidFill>
                <a:schemeClr val="tx1"/>
              </a:solidFill>
              <a:effectLst/>
              <a:latin typeface="+mn-lt"/>
              <a:ea typeface="+mn-ea"/>
              <a:cs typeface="+mn-cs"/>
            </a:endParaRPr>
          </a:p>
          <a:p>
            <a:endParaRPr lang="en-US" dirty="0"/>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4</a:t>
            </a:fld>
            <a:endParaRPr lang="lt-LT"/>
          </a:p>
        </p:txBody>
      </p:sp>
    </p:spTree>
    <p:extLst>
      <p:ext uri="{BB962C8B-B14F-4D97-AF65-F5344CB8AC3E}">
        <p14:creationId xmlns:p14="http://schemas.microsoft.com/office/powerpoint/2010/main" val="2328484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76583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anose="020B0604020202020204" pitchFamily="34" charset="0"/>
                <a:cs typeface="Arial" panose="020B0604020202020204" pitchFamily="34" charset="0"/>
              </a:rPr>
              <a:t>This </a:t>
            </a:r>
            <a:r>
              <a:rPr lang="en-US" dirty="0">
                <a:latin typeface="Arial" panose="020B0604020202020204" pitchFamily="34" charset="0"/>
                <a:cs typeface="Arial" panose="020B0604020202020204" pitchFamily="34" charset="0"/>
              </a:rPr>
              <a:t>is an upgrade to move your customers to the  modern era, where all industry is going: into cloud, on devices, and as Microsoft made technological transition already, they have clear promises to add continuous functional value to the product</a:t>
            </a:r>
          </a:p>
          <a:p>
            <a:endParaRPr lang="en-US" dirty="0">
              <a:latin typeface="Arial" panose="020B0604020202020204" pitchFamily="34" charset="0"/>
              <a:cs typeface="Arial" panose="020B0604020202020204" pitchFamily="34" charset="0"/>
            </a:endParaRPr>
          </a:p>
          <a:p>
            <a:pPr defTabSz="794058">
              <a:defRPr/>
            </a:pPr>
            <a:r>
              <a:rPr lang="en-US" dirty="0" smtClean="0"/>
              <a:t>Microsoft is investing in helping partners in </a:t>
            </a:r>
            <a:r>
              <a:rPr lang="en-US" b="1" dirty="0" smtClean="0">
                <a:solidFill>
                  <a:srgbClr val="DA251D"/>
                </a:solidFill>
              </a:rPr>
              <a:t>decreasing the barriers </a:t>
            </a:r>
            <a:r>
              <a:rPr lang="en-US" dirty="0" smtClean="0"/>
              <a:t>to move existing customers forward.</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6CBCB6A-6B62-4CB8-8F76-ACCBFA644AA7}" type="slidenum">
              <a:rPr lang="lt-LT" smtClean="0"/>
              <a:pPr>
                <a:defRPr/>
              </a:pPr>
              <a:t>6</a:t>
            </a:fld>
            <a:endParaRPr lang="lt-LT"/>
          </a:p>
        </p:txBody>
      </p:sp>
    </p:spTree>
    <p:extLst>
      <p:ext uri="{BB962C8B-B14F-4D97-AF65-F5344CB8AC3E}">
        <p14:creationId xmlns:p14="http://schemas.microsoft.com/office/powerpoint/2010/main" val="258593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kern="1200" dirty="0" smtClean="0">
                <a:solidFill>
                  <a:schemeClr val="tx1"/>
                </a:solidFill>
                <a:effectLst/>
                <a:latin typeface="+mn-lt"/>
                <a:ea typeface="+mn-ea"/>
                <a:cs typeface="+mn-cs"/>
              </a:rPr>
              <a:t>If </a:t>
            </a:r>
            <a:r>
              <a:rPr lang="en-US" sz="1000" kern="1200" dirty="0" smtClean="0">
                <a:solidFill>
                  <a:schemeClr val="tx1"/>
                </a:solidFill>
                <a:effectLst/>
                <a:latin typeface="+mn-lt"/>
                <a:ea typeface="+mn-ea"/>
                <a:cs typeface="+mn-cs"/>
              </a:rPr>
              <a:t>your organization uses NAV and hasn’t upgraded lately, now is the time. </a:t>
            </a:r>
            <a:r>
              <a:rPr lang="en-US" sz="1000" b="1" u="sng" kern="1200" dirty="0" smtClean="0">
                <a:solidFill>
                  <a:schemeClr val="tx1"/>
                </a:solidFill>
                <a:effectLst/>
                <a:latin typeface="+mn-lt"/>
                <a:ea typeface="+mn-ea"/>
                <a:cs typeface="+mn-cs"/>
                <a:hlinkClick r:id="rId3"/>
              </a:rPr>
              <a:t>Dynamics NAV 2016</a:t>
            </a:r>
            <a:r>
              <a:rPr lang="en-US" sz="1000" kern="1200" dirty="0" smtClean="0">
                <a:solidFill>
                  <a:schemeClr val="tx1"/>
                </a:solidFill>
                <a:effectLst/>
                <a:latin typeface="+mn-lt"/>
                <a:ea typeface="+mn-ea"/>
                <a:cs typeface="+mn-cs"/>
              </a:rPr>
              <a:t> delivers breakthrough innovations in the software and in deployment options, such as a Web Client, SharePoint client, Azure, refined </a:t>
            </a:r>
            <a:r>
              <a:rPr lang="en-US" sz="1000" kern="1200" dirty="0" err="1" smtClean="0">
                <a:solidFill>
                  <a:schemeClr val="tx1"/>
                </a:solidFill>
                <a:effectLst/>
                <a:latin typeface="+mn-lt"/>
                <a:ea typeface="+mn-ea"/>
                <a:cs typeface="+mn-cs"/>
              </a:rPr>
              <a:t>RoleTailored</a:t>
            </a:r>
            <a:r>
              <a:rPr lang="en-US" sz="1000" kern="1200" dirty="0" smtClean="0">
                <a:solidFill>
                  <a:schemeClr val="tx1"/>
                </a:solidFill>
                <a:effectLst/>
                <a:latin typeface="+mn-lt"/>
                <a:ea typeface="+mn-ea"/>
                <a:cs typeface="+mn-cs"/>
              </a:rPr>
              <a:t> capabilities, secure web service calls, bank integration, Office 365 integration, and more.</a:t>
            </a:r>
          </a:p>
          <a:p>
            <a:pPr lvl="0"/>
            <a:r>
              <a:rPr lang="en-US" sz="1000" kern="1200" dirty="0" smtClean="0">
                <a:solidFill>
                  <a:schemeClr val="tx1"/>
                </a:solidFill>
                <a:effectLst/>
                <a:latin typeface="+mn-lt"/>
                <a:ea typeface="+mn-ea"/>
                <a:cs typeface="+mn-cs"/>
              </a:rPr>
              <a:t>hen you upgrade, you can take advantage of new features, platform, and fixes to previous versions. Upgrading also helps you stay in compliance, increase productivity with more advanced software technology, improve visibility, protect your data, and grow and expand your business. The result: lower costs, more opportunities, and a more competitive position.</a:t>
            </a:r>
          </a:p>
          <a:p>
            <a:pPr lvl="0"/>
            <a:r>
              <a:rPr lang="en-US" sz="1000" kern="1200" dirty="0" smtClean="0">
                <a:solidFill>
                  <a:schemeClr val="tx1"/>
                </a:solidFill>
                <a:effectLst/>
                <a:latin typeface="+mn-lt"/>
                <a:ea typeface="+mn-ea"/>
                <a:cs typeface="+mn-cs"/>
              </a:rPr>
              <a:t>value to your solution and help your business grow. Powerful functionality and breakthrough user experience and technology innovations simplify access to information, improve </a:t>
            </a:r>
            <a:r>
              <a:rPr lang="en-US" sz="1000" kern="1200" dirty="0" smtClean="0">
                <a:solidFill>
                  <a:schemeClr val="tx1"/>
                </a:solidFill>
                <a:effectLst/>
                <a:latin typeface="+mn-lt"/>
                <a:ea typeface="+mn-ea"/>
                <a:cs typeface="+mn-cs"/>
              </a:rPr>
              <a:t>organizational </a:t>
            </a:r>
            <a:r>
              <a:rPr lang="en-US" sz="1000" kern="1200" dirty="0" smtClean="0">
                <a:solidFill>
                  <a:schemeClr val="tx1"/>
                </a:solidFill>
                <a:effectLst/>
                <a:latin typeface="+mn-lt"/>
                <a:ea typeface="+mn-ea"/>
                <a:cs typeface="+mn-cs"/>
              </a:rPr>
              <a:t>agility, and </a:t>
            </a:r>
            <a:r>
              <a:rPr lang="en-US" sz="1000" kern="1200" dirty="0" smtClean="0">
                <a:solidFill>
                  <a:schemeClr val="tx1"/>
                </a:solidFill>
                <a:effectLst/>
                <a:latin typeface="+mn-lt"/>
                <a:ea typeface="+mn-ea"/>
                <a:cs typeface="+mn-cs"/>
              </a:rPr>
              <a:t>maximize </a:t>
            </a:r>
            <a:r>
              <a:rPr lang="en-US" sz="1000" kern="1200" dirty="0" smtClean="0">
                <a:solidFill>
                  <a:schemeClr val="tx1"/>
                </a:solidFill>
                <a:effectLst/>
                <a:latin typeface="+mn-lt"/>
                <a:ea typeface="+mn-ea"/>
                <a:cs typeface="+mn-cs"/>
              </a:rPr>
              <a:t>your investment in Microsoft products and technologies. In addition, with Microsoft Dynamics NAV, </a:t>
            </a:r>
            <a:r>
              <a:rPr lang="en-US" sz="1000" kern="1200" dirty="0" smtClean="0">
                <a:solidFill>
                  <a:schemeClr val="tx1"/>
                </a:solidFill>
                <a:effectLst/>
                <a:latin typeface="+mn-lt"/>
                <a:ea typeface="+mn-ea"/>
                <a:cs typeface="+mn-cs"/>
              </a:rPr>
              <a:t>organizations </a:t>
            </a:r>
            <a:r>
              <a:rPr lang="en-US" sz="1000" kern="1200" dirty="0" smtClean="0">
                <a:solidFill>
                  <a:schemeClr val="tx1"/>
                </a:solidFill>
                <a:effectLst/>
                <a:latin typeface="+mn-lt"/>
                <a:ea typeface="+mn-ea"/>
                <a:cs typeface="+mn-cs"/>
              </a:rPr>
              <a:t>can </a:t>
            </a:r>
            <a:r>
              <a:rPr lang="en-US" sz="1000" kern="1200" dirty="0" smtClean="0">
                <a:solidFill>
                  <a:schemeClr val="tx1"/>
                </a:solidFill>
                <a:effectLst/>
                <a:latin typeface="+mn-lt"/>
                <a:ea typeface="+mn-ea"/>
                <a:cs typeface="+mn-cs"/>
              </a:rPr>
              <a:t>maximize </a:t>
            </a:r>
            <a:r>
              <a:rPr lang="en-US" sz="1000" kern="1200" dirty="0" smtClean="0">
                <a:solidFill>
                  <a:schemeClr val="tx1"/>
                </a:solidFill>
                <a:effectLst/>
                <a:latin typeface="+mn-lt"/>
                <a:ea typeface="+mn-ea"/>
                <a:cs typeface="+mn-cs"/>
              </a:rPr>
              <a:t>their investments in other Microsoft technology.</a:t>
            </a:r>
          </a:p>
          <a:p>
            <a:endParaRPr lang="en-US" dirty="0" smtClean="0"/>
          </a:p>
          <a:p>
            <a:endParaRPr lang="en-US" dirty="0" smtClean="0"/>
          </a:p>
          <a:p>
            <a:endParaRPr lang="en-US" dirty="0" smtClean="0"/>
          </a:p>
          <a:p>
            <a:pPr lvl="1"/>
            <a:r>
              <a:rPr lang="en-US" dirty="0" smtClean="0"/>
              <a:t>Grow efficiently – Use technology to reduce costs and be a real enabler of your business growth. </a:t>
            </a:r>
            <a:endParaRPr lang="lt-LT" dirty="0" smtClean="0"/>
          </a:p>
          <a:p>
            <a:pPr lvl="1"/>
            <a:r>
              <a:rPr lang="en-US" dirty="0" smtClean="0"/>
              <a:t>Connect with customers – Gain the competitive advantage of understanding your customers and making meaningful connections to build long-term relationships. </a:t>
            </a:r>
            <a:endParaRPr lang="lt-LT" dirty="0" smtClean="0"/>
          </a:p>
          <a:p>
            <a:pPr lvl="1"/>
            <a:r>
              <a:rPr lang="en-US" dirty="0" smtClean="0"/>
              <a:t>Do business anywhere – Get the benefits of a productive mobile team that can work together, wherever they are. </a:t>
            </a:r>
            <a:endParaRPr lang="lt-LT" dirty="0" smtClean="0"/>
          </a:p>
          <a:p>
            <a:pPr lvl="1"/>
            <a:r>
              <a:rPr lang="en-US" dirty="0" smtClean="0"/>
              <a:t>Safeguard your business – Keep your data protected and be prepared for the unexpected, so you know your business never misses a beat. </a:t>
            </a:r>
            <a:endParaRPr lang="lt-LT" dirty="0" smtClean="0"/>
          </a:p>
          <a:p>
            <a:endParaRPr lang="en-US" dirty="0" smtClean="0"/>
          </a:p>
          <a:p>
            <a:endParaRPr lang="en-US" dirty="0" smtClean="0"/>
          </a:p>
          <a:p>
            <a:endParaRPr lang="en-US" dirty="0" smtClean="0"/>
          </a:p>
          <a:p>
            <a:r>
              <a:rPr lang="en-US" dirty="0" smtClean="0"/>
              <a:t>Major enhancements </a:t>
            </a:r>
            <a:r>
              <a:rPr lang="lt-LT" dirty="0" smtClean="0"/>
              <a:t>in </a:t>
            </a:r>
            <a:r>
              <a:rPr lang="en-US" dirty="0" smtClean="0"/>
              <a:t>Office 365 &amp; Azure integration</a:t>
            </a:r>
            <a:endParaRPr lang="lt-LT" dirty="0" smtClean="0"/>
          </a:p>
          <a:p>
            <a:r>
              <a:rPr lang="en-US" dirty="0" smtClean="0"/>
              <a:t>Works natively with </a:t>
            </a:r>
            <a:r>
              <a:rPr lang="lt-LT" dirty="0" smtClean="0"/>
              <a:t>CRM </a:t>
            </a:r>
            <a:endParaRPr lang="en-US" dirty="0" smtClean="0"/>
          </a:p>
          <a:p>
            <a:r>
              <a:rPr lang="lt-LT" dirty="0" smtClean="0"/>
              <a:t>New clients: </a:t>
            </a:r>
            <a:r>
              <a:rPr lang="en-US" dirty="0" smtClean="0"/>
              <a:t>desktop client, web client, tablet client, phone client.</a:t>
            </a:r>
            <a:endParaRPr lang="lt-LT" dirty="0" smtClean="0"/>
          </a:p>
          <a:p>
            <a:r>
              <a:rPr lang="lt-LT" dirty="0" smtClean="0"/>
              <a:t>F</a:t>
            </a:r>
            <a:r>
              <a:rPr lang="en-US" dirty="0" err="1" smtClean="0"/>
              <a:t>ull</a:t>
            </a:r>
            <a:r>
              <a:rPr lang="en-US" dirty="0" smtClean="0"/>
              <a:t> availability of Microsoft’s test automation suite</a:t>
            </a:r>
            <a:endParaRPr lang="lt-LT" dirty="0" smtClean="0"/>
          </a:p>
          <a:p>
            <a:r>
              <a:rPr lang="lt-LT" dirty="0" smtClean="0"/>
              <a:t>Power BI with better visualisation of KPI‘s and business inteligence with the existing version.</a:t>
            </a:r>
          </a:p>
          <a:p>
            <a:r>
              <a:rPr lang="lt-LT" dirty="0" smtClean="0"/>
              <a:t>C</a:t>
            </a:r>
            <a:r>
              <a:rPr lang="en-US" dirty="0" err="1" smtClean="0"/>
              <a:t>ombined</a:t>
            </a:r>
            <a:r>
              <a:rPr lang="en-US" dirty="0" smtClean="0"/>
              <a:t> package of integrated Workflow and e-Everything capabilities</a:t>
            </a:r>
            <a:endParaRPr lang="lt-LT" dirty="0" smtClean="0"/>
          </a:p>
          <a:p>
            <a:endParaRPr lang="en-US" dirty="0" smtClean="0"/>
          </a:p>
          <a:p>
            <a:endParaRPr lang="en-US" dirty="0" smtClean="0"/>
          </a:p>
          <a:p>
            <a:r>
              <a:rPr lang="lt-LT" dirty="0" smtClean="0"/>
              <a:t>1.3.</a:t>
            </a:r>
            <a:r>
              <a:rPr lang="lt-LT" baseline="0" dirty="0" smtClean="0"/>
              <a:t> </a:t>
            </a:r>
            <a:r>
              <a:rPr lang="lt-LT" sz="1000" kern="1200" dirty="0" smtClean="0">
                <a:solidFill>
                  <a:schemeClr val="tx1"/>
                </a:solidFill>
                <a:effectLst/>
                <a:latin typeface="+mn-lt"/>
                <a:ea typeface="+mn-ea"/>
                <a:cs typeface="+mn-cs"/>
              </a:rPr>
              <a:t>MS Dynamics NAV 2016</a:t>
            </a:r>
            <a:r>
              <a:rPr lang="lt-LT" sz="1000" kern="1200" baseline="0" dirty="0" smtClean="0">
                <a:solidFill>
                  <a:schemeClr val="tx1"/>
                </a:solidFill>
                <a:effectLst/>
                <a:latin typeface="+mn-lt"/>
                <a:ea typeface="+mn-ea"/>
                <a:cs typeface="+mn-cs"/>
              </a:rPr>
              <a:t> is moving from</a:t>
            </a:r>
            <a:r>
              <a:rPr lang="en-US" sz="1000" kern="1200" dirty="0" smtClean="0">
                <a:solidFill>
                  <a:schemeClr val="tx1"/>
                </a:solidFill>
                <a:effectLst/>
                <a:latin typeface="+mn-lt"/>
                <a:ea typeface="+mn-ea"/>
                <a:cs typeface="+mn-cs"/>
              </a:rPr>
              <a:t> </a:t>
            </a:r>
            <a:r>
              <a:rPr lang="lt-LT" sz="1000" kern="1200" dirty="0" smtClean="0">
                <a:solidFill>
                  <a:schemeClr val="tx1"/>
                </a:solidFill>
                <a:effectLst/>
                <a:latin typeface="+mn-lt"/>
                <a:ea typeface="+mn-ea"/>
                <a:cs typeface="+mn-cs"/>
              </a:rPr>
              <a:t>on-</a:t>
            </a:r>
            <a:r>
              <a:rPr lang="en-US" sz="1000" kern="1200" dirty="0" err="1" smtClean="0">
                <a:solidFill>
                  <a:schemeClr val="tx1"/>
                </a:solidFill>
                <a:effectLst/>
                <a:latin typeface="+mn-lt"/>
                <a:ea typeface="+mn-ea"/>
                <a:cs typeface="+mn-cs"/>
              </a:rPr>
              <a:t>prem</a:t>
            </a:r>
            <a:r>
              <a:rPr lang="lt-LT" sz="1000" kern="1200" dirty="0" smtClean="0">
                <a:solidFill>
                  <a:schemeClr val="tx1"/>
                </a:solidFill>
                <a:effectLst/>
                <a:latin typeface="+mn-lt"/>
                <a:ea typeface="+mn-ea"/>
                <a:cs typeface="+mn-cs"/>
              </a:rPr>
              <a:t>ises</a:t>
            </a:r>
            <a:r>
              <a:rPr lang="en-US" sz="1000" kern="1200" dirty="0" smtClean="0">
                <a:solidFill>
                  <a:schemeClr val="tx1"/>
                </a:solidFill>
                <a:effectLst/>
                <a:latin typeface="+mn-lt"/>
                <a:ea typeface="+mn-ea"/>
                <a:cs typeface="+mn-cs"/>
              </a:rPr>
              <a:t> programming towards combining standardized cloud components which are always up to date and </a:t>
            </a:r>
            <a:r>
              <a:rPr lang="en-US" sz="1000" kern="1200" dirty="0" err="1" smtClean="0">
                <a:solidFill>
                  <a:schemeClr val="tx1"/>
                </a:solidFill>
                <a:effectLst/>
                <a:latin typeface="+mn-lt"/>
                <a:ea typeface="+mn-ea"/>
                <a:cs typeface="+mn-cs"/>
              </a:rPr>
              <a:t>scaleable</a:t>
            </a:r>
            <a:r>
              <a:rPr lang="en-US" sz="1000" kern="1200" dirty="0" smtClean="0">
                <a:solidFill>
                  <a:schemeClr val="tx1"/>
                </a:solidFill>
                <a:effectLst/>
                <a:latin typeface="+mn-lt"/>
                <a:ea typeface="+mn-ea"/>
                <a:cs typeface="+mn-cs"/>
              </a:rPr>
              <a:t> on demand. This is going much faster than anybody would’ve thought even a year ago.</a:t>
            </a:r>
            <a:endParaRPr lang="lt-LT" sz="1000" kern="1200" dirty="0" smtClean="0">
              <a:solidFill>
                <a:schemeClr val="tx1"/>
              </a:solidFill>
              <a:effectLst/>
              <a:latin typeface="+mn-lt"/>
              <a:ea typeface="+mn-ea"/>
              <a:cs typeface="+mn-cs"/>
            </a:endParaRPr>
          </a:p>
          <a:p>
            <a:endParaRPr lang="lt-LT" sz="1000" kern="1200" dirty="0" smtClean="0">
              <a:solidFill>
                <a:schemeClr val="tx1"/>
              </a:solidFill>
              <a:effectLst/>
              <a:latin typeface="+mn-lt"/>
              <a:ea typeface="+mn-ea"/>
              <a:cs typeface="+mn-cs"/>
            </a:endParaRPr>
          </a:p>
          <a:p>
            <a:r>
              <a:rPr lang="lt-LT" sz="1000" kern="1200" dirty="0" smtClean="0">
                <a:solidFill>
                  <a:schemeClr val="tx1"/>
                </a:solidFill>
                <a:effectLst/>
                <a:latin typeface="+mn-lt"/>
                <a:ea typeface="+mn-ea"/>
                <a:cs typeface="+mn-cs"/>
              </a:rPr>
              <a:t>Convert data into intelligence</a:t>
            </a:r>
            <a:r>
              <a:rPr lang="lt-LT" sz="1000" kern="1200" baseline="0" dirty="0" smtClean="0">
                <a:solidFill>
                  <a:schemeClr val="tx1"/>
                </a:solidFill>
                <a:effectLst/>
                <a:latin typeface="+mn-lt"/>
                <a:ea typeface="+mn-ea"/>
                <a:cs typeface="+mn-cs"/>
              </a:rPr>
              <a:t> action</a:t>
            </a:r>
            <a:endParaRPr lang="lt-LT" sz="1000" kern="1200" dirty="0" smtClean="0">
              <a:solidFill>
                <a:schemeClr val="tx1"/>
              </a:solidFill>
              <a:effectLst/>
              <a:latin typeface="+mn-lt"/>
              <a:ea typeface="+mn-ea"/>
              <a:cs typeface="+mn-cs"/>
            </a:endParaRPr>
          </a:p>
          <a:p>
            <a:endParaRPr lang="lt-LT" sz="1000" kern="1200" dirty="0" smtClean="0">
              <a:solidFill>
                <a:schemeClr val="tx1"/>
              </a:solidFill>
              <a:effectLst/>
              <a:latin typeface="+mn-lt"/>
              <a:ea typeface="+mn-ea"/>
              <a:cs typeface="+mn-cs"/>
            </a:endParaRPr>
          </a:p>
          <a:p>
            <a:r>
              <a:rPr lang="lt-LT" dirty="0" smtClean="0"/>
              <a:t>5. </a:t>
            </a:r>
            <a:r>
              <a:rPr lang="en-US" sz="1000" kern="1200" dirty="0" smtClean="0">
                <a:solidFill>
                  <a:schemeClr val="tx1"/>
                </a:solidFill>
                <a:effectLst/>
                <a:latin typeface="+mn-lt"/>
                <a:ea typeface="+mn-ea"/>
                <a:cs typeface="+mn-cs"/>
              </a:rPr>
              <a:t>NAV 2016 will take this a big step forward by integrating Power BI natively, so business reporting is now at any user’s fingertips without needing to integrate expensive and sometimes cumbersome 3rd party tools.</a:t>
            </a:r>
            <a:endParaRPr lang="lt-LT" sz="1000" kern="1200" dirty="0" smtClean="0">
              <a:solidFill>
                <a:schemeClr val="tx1"/>
              </a:solidFill>
              <a:effectLst/>
              <a:latin typeface="+mn-lt"/>
              <a:ea typeface="+mn-ea"/>
              <a:cs typeface="+mn-cs"/>
            </a:endParaRPr>
          </a:p>
          <a:p>
            <a:endParaRPr lang="lt-LT" sz="1000" kern="1200" dirty="0" smtClean="0">
              <a:solidFill>
                <a:schemeClr val="tx1"/>
              </a:solidFill>
              <a:effectLst/>
              <a:latin typeface="+mn-lt"/>
              <a:ea typeface="+mn-ea"/>
              <a:cs typeface="+mn-cs"/>
            </a:endParaRPr>
          </a:p>
          <a:p>
            <a:pPr marL="0" marR="0" indent="0" algn="l" defTabSz="779252" rtl="0" eaLnBrk="1" fontAlgn="auto" latinLnBrk="0" hangingPunct="1">
              <a:lnSpc>
                <a:spcPct val="100000"/>
              </a:lnSpc>
              <a:spcBef>
                <a:spcPts val="0"/>
              </a:spcBef>
              <a:spcAft>
                <a:spcPts val="0"/>
              </a:spcAft>
              <a:buClrTx/>
              <a:buSzTx/>
              <a:buFontTx/>
              <a:buNone/>
              <a:tabLst/>
              <a:defRPr/>
            </a:pPr>
            <a:r>
              <a:rPr lang="en-US" sz="1000" kern="1200" dirty="0" smtClean="0">
                <a:solidFill>
                  <a:schemeClr val="tx1"/>
                </a:solidFill>
                <a:effectLst/>
                <a:latin typeface="+mn-lt"/>
                <a:ea typeface="+mn-ea"/>
                <a:cs typeface="+mn-cs"/>
              </a:rPr>
              <a:t>New functionalities in the finance segment include deferrals and posting preview – a functionality end-users have been asking for ever since Navision Financials 1.0. It has now been made technologically possible in a sustainable way.</a:t>
            </a:r>
          </a:p>
          <a:p>
            <a:endParaRPr lang="lt-LT" sz="1000" kern="1200" dirty="0" smtClean="0">
              <a:solidFill>
                <a:schemeClr val="tx1"/>
              </a:solidFill>
              <a:effectLst/>
              <a:latin typeface="+mn-lt"/>
              <a:ea typeface="+mn-ea"/>
              <a:cs typeface="+mn-cs"/>
            </a:endParaRPr>
          </a:p>
          <a:p>
            <a:endParaRPr lang="lt-LT" sz="1000" kern="1200" dirty="0" smtClean="0">
              <a:solidFill>
                <a:schemeClr val="tx1"/>
              </a:solidFill>
              <a:effectLst/>
              <a:latin typeface="+mn-lt"/>
              <a:ea typeface="+mn-ea"/>
              <a:cs typeface="+mn-cs"/>
            </a:endParaRPr>
          </a:p>
          <a:p>
            <a:pPr marL="0" marR="0" indent="0" algn="l" defTabSz="779252" rtl="0" eaLnBrk="1" fontAlgn="auto" latinLnBrk="0" hangingPunct="1">
              <a:lnSpc>
                <a:spcPct val="100000"/>
              </a:lnSpc>
              <a:spcBef>
                <a:spcPts val="0"/>
              </a:spcBef>
              <a:spcAft>
                <a:spcPts val="0"/>
              </a:spcAft>
              <a:buClrTx/>
              <a:buSzTx/>
              <a:buFontTx/>
              <a:buNone/>
              <a:tabLst/>
              <a:defRPr/>
            </a:pPr>
            <a:r>
              <a:rPr lang="lt-LT" sz="1000" kern="1200" dirty="0" smtClean="0">
                <a:solidFill>
                  <a:schemeClr val="tx1"/>
                </a:solidFill>
                <a:effectLst/>
                <a:latin typeface="+mn-lt"/>
                <a:ea typeface="+mn-ea"/>
                <a:cs typeface="+mn-cs"/>
              </a:rPr>
              <a:t>4.</a:t>
            </a:r>
            <a:r>
              <a:rPr lang="lt-LT" sz="1000" kern="1200" baseline="0" dirty="0" smtClean="0">
                <a:solidFill>
                  <a:schemeClr val="tx1"/>
                </a:solidFill>
                <a:effectLst/>
                <a:latin typeface="+mn-lt"/>
                <a:ea typeface="+mn-ea"/>
                <a:cs typeface="+mn-cs"/>
              </a:rPr>
              <a:t> </a:t>
            </a:r>
            <a:r>
              <a:rPr lang="en-US" sz="1000" kern="1200" dirty="0" smtClean="0">
                <a:solidFill>
                  <a:schemeClr val="tx1"/>
                </a:solidFill>
                <a:effectLst/>
                <a:latin typeface="+mn-lt"/>
                <a:ea typeface="+mn-ea"/>
                <a:cs typeface="+mn-cs"/>
              </a:rPr>
              <a:t>Another major point in all of the Dynamics </a:t>
            </a:r>
            <a:r>
              <a:rPr lang="en-US" sz="1000" kern="1200" dirty="0" err="1" smtClean="0">
                <a:solidFill>
                  <a:schemeClr val="tx1"/>
                </a:solidFill>
                <a:effectLst/>
                <a:latin typeface="+mn-lt"/>
                <a:ea typeface="+mn-ea"/>
                <a:cs typeface="+mn-cs"/>
              </a:rPr>
              <a:t>PowerShots</a:t>
            </a:r>
            <a:r>
              <a:rPr lang="en-US" sz="1000" kern="1200" dirty="0" smtClean="0">
                <a:solidFill>
                  <a:schemeClr val="tx1"/>
                </a:solidFill>
                <a:effectLst/>
                <a:latin typeface="+mn-lt"/>
                <a:ea typeface="+mn-ea"/>
                <a:cs typeface="+mn-cs"/>
              </a:rPr>
              <a:t> trainings has now been guaranteed by Microsoft. Dynamics NAV will make their test automation suite available to partners with every annual release, even supplying updates on a monthly basis. This, again, is a major breakthrough in our quest for professional software production processes. The test unit framework has been around for some time now, even allowing UI unit testing in the meantime.</a:t>
            </a:r>
          </a:p>
          <a:p>
            <a:endParaRPr lang="en-US" dirty="0"/>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8</a:t>
            </a:fld>
            <a:endParaRPr lang="lt-LT"/>
          </a:p>
        </p:txBody>
      </p:sp>
    </p:spTree>
    <p:extLst>
      <p:ext uri="{BB962C8B-B14F-4D97-AF65-F5344CB8AC3E}">
        <p14:creationId xmlns:p14="http://schemas.microsoft.com/office/powerpoint/2010/main" val="582172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Outstanding User Experience Enhancements: </a:t>
            </a:r>
            <a:r>
              <a:rPr lang="en-US" dirty="0" smtClean="0"/>
              <a:t>Faster access to information that matters with personalized home pages, key performance indicators and live data. </a:t>
            </a:r>
          </a:p>
          <a:p>
            <a:r>
              <a:rPr lang="en-US" b="1" dirty="0" err="1" smtClean="0"/>
              <a:t>RapidStart</a:t>
            </a:r>
            <a:r>
              <a:rPr lang="en-US" b="1" dirty="0" smtClean="0"/>
              <a:t> Implementation &amp; Upgrades: </a:t>
            </a:r>
            <a:r>
              <a:rPr lang="en-US" dirty="0" smtClean="0"/>
              <a:t>Microsoft Dynamics NAV 2015 offers enhanced upgrade tools to help significantly lower the time and cost of upgrading.</a:t>
            </a:r>
          </a:p>
          <a:p>
            <a:r>
              <a:rPr lang="en-US" b="1" dirty="0" smtClean="0"/>
              <a:t>Microsoft Dynamics NAV User Interface for Tablets:</a:t>
            </a:r>
            <a:r>
              <a:rPr lang="en-US" dirty="0" smtClean="0"/>
              <a:t> touch-optimized user experience for quick access to critical data regardless of location or device.</a:t>
            </a:r>
          </a:p>
          <a:p>
            <a:r>
              <a:rPr lang="en-US" b="1" dirty="0" smtClean="0"/>
              <a:t>Seamless Office 365 Integration:</a:t>
            </a:r>
            <a:r>
              <a:rPr lang="en-US" dirty="0" smtClean="0"/>
              <a:t> enables employees to drill down, analyze, share and collaborate with peers within Office 365 integrated in the Dynamics NAV platform. </a:t>
            </a:r>
          </a:p>
          <a:p>
            <a:r>
              <a:rPr lang="en-US" b="1" dirty="0" smtClean="0"/>
              <a:t>Radically Simplified Document Reporting:</a:t>
            </a:r>
            <a:r>
              <a:rPr lang="en-US" dirty="0" smtClean="0"/>
              <a:t> simple report &amp; invoice design and production through new interoperability within Microsoft Word with multi-layout options.</a:t>
            </a:r>
          </a:p>
          <a:p>
            <a:endParaRPr lang="en-US" dirty="0"/>
          </a:p>
        </p:txBody>
      </p:sp>
      <p:sp>
        <p:nvSpPr>
          <p:cNvPr id="4" name="Footer Placeholder 3"/>
          <p:cNvSpPr>
            <a:spLocks noGrp="1"/>
          </p:cNvSpPr>
          <p:nvPr>
            <p:ph type="ftr" sz="quarter" idx="10"/>
          </p:nvPr>
        </p:nvSpPr>
        <p:spPr/>
        <p:txBody>
          <a:bodyPr/>
          <a:lstStyle/>
          <a:p>
            <a:endParaRPr lang="lt-LT"/>
          </a:p>
        </p:txBody>
      </p:sp>
      <p:sp>
        <p:nvSpPr>
          <p:cNvPr id="5" name="Slide Number Placeholder 4"/>
          <p:cNvSpPr>
            <a:spLocks noGrp="1"/>
          </p:cNvSpPr>
          <p:nvPr>
            <p:ph type="sldNum" sz="quarter" idx="11"/>
          </p:nvPr>
        </p:nvSpPr>
        <p:spPr/>
        <p:txBody>
          <a:bodyPr/>
          <a:lstStyle/>
          <a:p>
            <a:fld id="{4190458D-42D9-4D94-99DB-522405F86C91}" type="slidenum">
              <a:rPr lang="lt-LT" smtClean="0"/>
              <a:t>9</a:t>
            </a:fld>
            <a:endParaRPr lang="lt-LT"/>
          </a:p>
        </p:txBody>
      </p:sp>
    </p:spTree>
    <p:extLst>
      <p:ext uri="{BB962C8B-B14F-4D97-AF65-F5344CB8AC3E}">
        <p14:creationId xmlns:p14="http://schemas.microsoft.com/office/powerpoint/2010/main" val="1982689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b="1" dirty="0" smtClean="0"/>
              <a:t>Power </a:t>
            </a:r>
            <a:r>
              <a:rPr lang="lt-LT" b="1" dirty="0" smtClean="0"/>
              <a:t>BI</a:t>
            </a:r>
          </a:p>
          <a:p>
            <a:endParaRPr lang="lt-LT" b="1" dirty="0" smtClean="0"/>
          </a:p>
          <a:p>
            <a:r>
              <a:rPr lang="lt-LT" dirty="0" smtClean="0"/>
              <a:t>Microsoft </a:t>
            </a:r>
            <a:r>
              <a:rPr lang="lt-LT" dirty="0" smtClean="0"/>
              <a:t>Dynamics NAV 2016 includes an entirely new integration with Microsoft Power </a:t>
            </a:r>
            <a:r>
              <a:rPr lang="lt-LT" dirty="0" smtClean="0"/>
              <a:t>BI.</a:t>
            </a:r>
          </a:p>
          <a:p>
            <a:endParaRPr lang="lt-LT" dirty="0" smtClean="0"/>
          </a:p>
          <a:p>
            <a:r>
              <a:rPr lang="lt-LT" dirty="0" smtClean="0"/>
              <a:t>Connect </a:t>
            </a:r>
            <a:r>
              <a:rPr lang="lt-LT" dirty="0" smtClean="0"/>
              <a:t>to your Microsoft Dynamics NAV instance and immediately have access to business performance insights into your business. The app is designed specifically for small and mid-sized businesses (SMB) owners, managers, and executives to provide details about customers, sales and finance. The dashboard and reports are built on top of a fully featured model, allowing you to explore and analyze your data as you need. And automatic refresh ensures you‘re always seeing the latest data.</a:t>
            </a:r>
            <a:endParaRPr lang="en-US" dirty="0" smtClean="0"/>
          </a:p>
          <a:p>
            <a:endParaRPr lang="en-US" dirty="0"/>
          </a:p>
        </p:txBody>
      </p:sp>
    </p:spTree>
    <p:extLst>
      <p:ext uri="{BB962C8B-B14F-4D97-AF65-F5344CB8AC3E}">
        <p14:creationId xmlns:p14="http://schemas.microsoft.com/office/powerpoint/2010/main" val="3910589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lt-LT" sz="1200" b="1" kern="1200" dirty="0" smtClean="0">
                <a:solidFill>
                  <a:schemeClr val="tx1"/>
                </a:solidFill>
                <a:effectLst/>
                <a:latin typeface="+mn-lt"/>
                <a:ea typeface="+mn-ea"/>
                <a:cs typeface="+mn-cs"/>
              </a:rPr>
              <a:t>Easily </a:t>
            </a:r>
            <a:r>
              <a:rPr lang="lt-LT" sz="1200" b="1" kern="1200" dirty="0" smtClean="0">
                <a:solidFill>
                  <a:schemeClr val="tx1"/>
                </a:solidFill>
                <a:effectLst/>
                <a:latin typeface="+mn-lt"/>
                <a:ea typeface="+mn-ea"/>
                <a:cs typeface="+mn-cs"/>
              </a:rPr>
              <a:t>Build Your Workflows</a:t>
            </a:r>
            <a:endParaRPr lang="en-US" sz="1200" kern="1200" dirty="0" smtClean="0">
              <a:solidFill>
                <a:schemeClr val="tx1"/>
              </a:solidFill>
              <a:effectLst/>
              <a:latin typeface="+mn-lt"/>
              <a:ea typeface="+mn-ea"/>
              <a:cs typeface="+mn-cs"/>
            </a:endParaRPr>
          </a:p>
          <a:p>
            <a:endParaRPr lang="lt-LT"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a:t>
            </a:r>
            <a:r>
              <a:rPr lang="en-US" sz="1200" kern="1200" dirty="0" smtClean="0">
                <a:solidFill>
                  <a:schemeClr val="tx1"/>
                </a:solidFill>
                <a:effectLst/>
                <a:latin typeface="+mn-lt"/>
                <a:ea typeface="+mn-ea"/>
                <a:cs typeface="+mn-cs"/>
              </a:rPr>
              <a:t>NAV 2016, you are able to create your own configurable workflows! Now using the workflow framework,</a:t>
            </a:r>
            <a:r>
              <a:rPr lang="lt-LT" sz="1200" kern="1200" dirty="0" smtClean="0">
                <a:solidFill>
                  <a:schemeClr val="tx1"/>
                </a:solidFill>
                <a:effectLst/>
                <a:latin typeface="+mn-lt"/>
                <a:ea typeface="+mn-ea"/>
                <a:cs typeface="+mn-cs"/>
              </a:rPr>
              <a:t> you can easily model your processes with conditions and responses (like notifications, emails, etc) on your own to make it work the way you </a:t>
            </a:r>
            <a:r>
              <a:rPr lang="lt-LT" sz="1200" kern="1200" dirty="0" smtClean="0">
                <a:solidFill>
                  <a:schemeClr val="tx1"/>
                </a:solidFill>
                <a:effectLst/>
                <a:latin typeface="+mn-lt"/>
                <a:ea typeface="+mn-ea"/>
                <a:cs typeface="+mn-cs"/>
              </a:rPr>
              <a:t>work!</a:t>
            </a:r>
            <a:endParaRPr lang="lt-LT" sz="1800" kern="1200" dirty="0" smtClean="0">
              <a:solidFill>
                <a:schemeClr val="tx1"/>
              </a:solidFill>
              <a:effectLst/>
              <a:latin typeface="+mn-lt"/>
              <a:ea typeface="+mn-ea"/>
              <a:cs typeface="+mn-cs"/>
            </a:endParaRPr>
          </a:p>
          <a:p>
            <a:endParaRPr lang="lt-LT" sz="1800" kern="1200" dirty="0" smtClean="0">
              <a:solidFill>
                <a:schemeClr val="tx1"/>
              </a:solidFill>
              <a:effectLst/>
              <a:latin typeface="+mn-lt"/>
              <a:ea typeface="+mn-ea"/>
              <a:cs typeface="+mn-cs"/>
            </a:endParaRPr>
          </a:p>
          <a:p>
            <a:r>
              <a:rPr lang="lt-LT" dirty="0" smtClean="0"/>
              <a:t>Microsoft </a:t>
            </a:r>
            <a:r>
              <a:rPr lang="lt-LT" dirty="0" smtClean="0"/>
              <a:t>Dynamics NAV 2016 workflows enable you to model real-life business processes such as best practices or industry-standard practices. Workflows in Microsoft Dynamics NAV 2016 focus on three main building </a:t>
            </a:r>
            <a:r>
              <a:rPr lang="lt-LT" dirty="0" smtClean="0"/>
              <a:t>blocks.</a:t>
            </a:r>
          </a:p>
          <a:p>
            <a:endParaRPr lang="lt-LT" dirty="0" smtClean="0"/>
          </a:p>
          <a:p>
            <a:r>
              <a:rPr lang="lt-LT" dirty="0" smtClean="0"/>
              <a:t>Approvals </a:t>
            </a:r>
            <a:r>
              <a:rPr lang="lt-LT" dirty="0" smtClean="0"/>
              <a:t>for almost anything, by direct manager or by </a:t>
            </a:r>
            <a:r>
              <a:rPr lang="lt-LT" dirty="0" smtClean="0"/>
              <a:t>groups.</a:t>
            </a:r>
          </a:p>
          <a:p>
            <a:endParaRPr lang="lt-LT" dirty="0" smtClean="0"/>
          </a:p>
          <a:p>
            <a:r>
              <a:rPr lang="lt-LT" dirty="0" smtClean="0"/>
              <a:t>Notification </a:t>
            </a:r>
            <a:r>
              <a:rPr lang="lt-LT" dirty="0" smtClean="0"/>
              <a:t>to tell users to take some kind of </a:t>
            </a:r>
            <a:r>
              <a:rPr lang="lt-LT" dirty="0" smtClean="0"/>
              <a:t>action.</a:t>
            </a:r>
          </a:p>
          <a:p>
            <a:endParaRPr lang="lt-LT" dirty="0" smtClean="0"/>
          </a:p>
          <a:p>
            <a:r>
              <a:rPr lang="lt-LT" dirty="0" smtClean="0"/>
              <a:t>Process </a:t>
            </a:r>
            <a:r>
              <a:rPr lang="lt-LT" dirty="0" smtClean="0"/>
              <a:t>automation to execute a process routine and make the system calculate something or perform an action.</a:t>
            </a:r>
            <a:endParaRPr lang="en-US" dirty="0" smtClean="0"/>
          </a:p>
          <a:p>
            <a:endParaRPr lang="en-US" dirty="0"/>
          </a:p>
        </p:txBody>
      </p:sp>
    </p:spTree>
    <p:extLst>
      <p:ext uri="{BB962C8B-B14F-4D97-AF65-F5344CB8AC3E}">
        <p14:creationId xmlns:p14="http://schemas.microsoft.com/office/powerpoint/2010/main" val="21176401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000400" y="1563638"/>
            <a:ext cx="4892080" cy="1584176"/>
          </a:xfrm>
        </p:spPr>
        <p:txBody>
          <a:bodyPr/>
          <a:lstStyle>
            <a:lvl1pPr algn="r">
              <a:defRPr>
                <a:solidFill>
                  <a:schemeClr val="tx1"/>
                </a:solidFill>
              </a:defRPr>
            </a:lvl1pPr>
          </a:lstStyle>
          <a:p>
            <a:r>
              <a:rPr lang="en-US" noProof="0" smtClean="0"/>
              <a:t>Click to edit Master title style</a:t>
            </a:r>
            <a:endParaRPr lang="en-US" dirty="0"/>
          </a:p>
        </p:txBody>
      </p:sp>
      <p:sp>
        <p:nvSpPr>
          <p:cNvPr id="3" name="Subtitle 2"/>
          <p:cNvSpPr>
            <a:spLocks noGrp="1"/>
          </p:cNvSpPr>
          <p:nvPr>
            <p:ph type="subTitle" idx="1" hasCustomPrompt="1"/>
          </p:nvPr>
        </p:nvSpPr>
        <p:spPr>
          <a:xfrm>
            <a:off x="6916216" y="4011910"/>
            <a:ext cx="1904256" cy="666378"/>
          </a:xfrm>
        </p:spPr>
        <p:txBody>
          <a:bodyPr anchor="ctr" anchorCtr="0">
            <a:normAutofit/>
          </a:bodyPr>
          <a:lstStyle>
            <a:lvl1pPr marL="0" indent="0" algn="r">
              <a:buNone/>
              <a:defRPr sz="1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Name Surname</a:t>
            </a:r>
            <a:br>
              <a:rPr lang="en-US" noProof="0" dirty="0" smtClean="0"/>
            </a:br>
            <a:r>
              <a:rPr lang="en-US" noProof="0" dirty="0" smtClean="0"/>
              <a:t>Position</a:t>
            </a:r>
            <a:br>
              <a:rPr lang="en-US" noProof="0" dirty="0" smtClean="0"/>
            </a:br>
            <a:r>
              <a:rPr lang="en-US" noProof="0" dirty="0" smtClean="0"/>
              <a:t>Company</a:t>
            </a:r>
            <a:r>
              <a:rPr lang="lt-LT" noProof="0" dirty="0" smtClean="0"/>
              <a:t>, </a:t>
            </a:r>
            <a:r>
              <a:rPr lang="en-US" noProof="0" dirty="0" smtClean="0"/>
              <a:t>Location</a:t>
            </a:r>
            <a:endParaRPr lang="en-US" noProof="0" dirty="0"/>
          </a:p>
        </p:txBody>
      </p:sp>
      <p:sp>
        <p:nvSpPr>
          <p:cNvPr id="4" name="Date Placeholder 3"/>
          <p:cNvSpPr>
            <a:spLocks noGrp="1"/>
          </p:cNvSpPr>
          <p:nvPr>
            <p:ph type="dt" sz="half" idx="10"/>
          </p:nvPr>
        </p:nvSpPr>
        <p:spPr>
          <a:xfrm>
            <a:off x="7956376" y="4731990"/>
            <a:ext cx="864096" cy="274637"/>
          </a:xfrm>
        </p:spPr>
        <p:txBody>
          <a:bodyPr/>
          <a:lstStyle>
            <a:lvl1pPr algn="r">
              <a:defRPr/>
            </a:lvl1pPr>
          </a:lstStyle>
          <a:p>
            <a:fld id="{580BE3B3-8B05-4C4F-A3FC-8F1D6E126996}" type="datetime1">
              <a:rPr lang="en-US" smtClean="0"/>
              <a:t>1/8/2016</a:t>
            </a:fld>
            <a:endParaRPr lang="en-US" dirty="0"/>
          </a:p>
        </p:txBody>
      </p:sp>
    </p:spTree>
    <p:extLst>
      <p:ext uri="{BB962C8B-B14F-4D97-AF65-F5344CB8AC3E}">
        <p14:creationId xmlns:p14="http://schemas.microsoft.com/office/powerpoint/2010/main" val="27593298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8228C6-C16D-43C8-A2D7-6CEF044714C8}" type="datetime1">
              <a:rPr lang="en-US" smtClean="0"/>
              <a:t>1/8/2016</a:t>
            </a:fld>
            <a:endParaRPr lang="en-US"/>
          </a:p>
        </p:txBody>
      </p:sp>
      <p:sp>
        <p:nvSpPr>
          <p:cNvPr id="6" name="Slide Number Placeholder 5"/>
          <p:cNvSpPr>
            <a:spLocks noGrp="1"/>
          </p:cNvSpPr>
          <p:nvPr>
            <p:ph type="sldNum" sz="quarter" idx="12"/>
          </p:nvPr>
        </p:nvSpPr>
        <p:spPr/>
        <p:txBody>
          <a:bodyPr/>
          <a:lstStyle/>
          <a:p>
            <a:fld id="{2F3C97D9-29AA-4175-B7F9-8521FC89D3E0}" type="slidenum">
              <a:rPr lang="en-US" smtClean="0"/>
              <a:t>‹#›</a:t>
            </a:fld>
            <a:endParaRPr lang="en-US"/>
          </a:p>
        </p:txBody>
      </p:sp>
      <p:sp>
        <p:nvSpPr>
          <p:cNvPr id="7"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Tree>
    <p:extLst>
      <p:ext uri="{BB962C8B-B14F-4D97-AF65-F5344CB8AC3E}">
        <p14:creationId xmlns:p14="http://schemas.microsoft.com/office/powerpoint/2010/main" val="189051418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75E182-960F-446C-9B97-EB37296F528B}" type="datetime1">
              <a:rPr lang="en-US" smtClean="0"/>
              <a:t>1/8/2016</a:t>
            </a:fld>
            <a:endParaRPr lang="en-US"/>
          </a:p>
        </p:txBody>
      </p:sp>
      <p:sp>
        <p:nvSpPr>
          <p:cNvPr id="6" name="Slide Number Placeholder 5"/>
          <p:cNvSpPr>
            <a:spLocks noGrp="1"/>
          </p:cNvSpPr>
          <p:nvPr>
            <p:ph type="sldNum" sz="quarter" idx="12"/>
          </p:nvPr>
        </p:nvSpPr>
        <p:spPr/>
        <p:txBody>
          <a:bodyPr/>
          <a:lstStyle/>
          <a:p>
            <a:fld id="{2F3C97D9-29AA-4175-B7F9-8521FC89D3E0}" type="slidenum">
              <a:rPr lang="en-US" smtClean="0"/>
              <a:t>‹#›</a:t>
            </a:fld>
            <a:endParaRPr lang="en-US"/>
          </a:p>
        </p:txBody>
      </p:sp>
      <p:sp>
        <p:nvSpPr>
          <p:cNvPr id="7"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Tree>
    <p:extLst>
      <p:ext uri="{BB962C8B-B14F-4D97-AF65-F5344CB8AC3E}">
        <p14:creationId xmlns:p14="http://schemas.microsoft.com/office/powerpoint/2010/main" val="15344341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Rubrik och innehåll">
    <p:spTree>
      <p:nvGrpSpPr>
        <p:cNvPr id="1" name=""/>
        <p:cNvGrpSpPr/>
        <p:nvPr/>
      </p:nvGrpSpPr>
      <p:grpSpPr>
        <a:xfrm>
          <a:off x="0" y="0"/>
          <a:ext cx="0" cy="0"/>
          <a:chOff x="0" y="0"/>
          <a:chExt cx="0" cy="0"/>
        </a:xfrm>
      </p:grpSpPr>
      <p:sp>
        <p:nvSpPr>
          <p:cNvPr id="2" name="Antraštė 1"/>
          <p:cNvSpPr>
            <a:spLocks noGrp="1"/>
          </p:cNvSpPr>
          <p:nvPr>
            <p:ph type="title"/>
          </p:nvPr>
        </p:nvSpPr>
        <p:spPr/>
        <p:txBody>
          <a:bodyPr>
            <a:noAutofit/>
          </a:bodyPr>
          <a:lstStyle>
            <a:lvl1pPr>
              <a:defRPr sz="4000">
                <a:latin typeface="Arial" pitchFamily="34" charset="0"/>
                <a:cs typeface="Arial" pitchFamily="34" charset="0"/>
              </a:defRPr>
            </a:lvl1pPr>
          </a:lstStyle>
          <a:p>
            <a:r>
              <a:rPr lang="en-US" noProof="0" smtClean="0"/>
              <a:t>Click to edit Master title style</a:t>
            </a:r>
            <a:endParaRPr lang="en-US" noProof="0" dirty="0"/>
          </a:p>
        </p:txBody>
      </p:sp>
      <p:sp>
        <p:nvSpPr>
          <p:cNvPr id="3" name="Turinio vietos rezervavimo ženklas 2"/>
          <p:cNvSpPr>
            <a:spLocks noGrp="1"/>
          </p:cNvSpPr>
          <p:nvPr>
            <p:ph idx="1"/>
          </p:nvPr>
        </p:nvSpPr>
        <p:spPr/>
        <p:txBody>
          <a:bodyPr/>
          <a:lstStyle>
            <a:lvl1pPr marL="292212" indent="-292212">
              <a:buClr>
                <a:srgbClr val="DA251D"/>
              </a:buClr>
              <a:buFont typeface="Wingdings" pitchFamily="2" charset="2"/>
              <a:buChar cha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8" name="Date Placeholder 3"/>
          <p:cNvSpPr>
            <a:spLocks noGrp="1"/>
          </p:cNvSpPr>
          <p:nvPr>
            <p:ph type="dt" sz="half" idx="10"/>
          </p:nvPr>
        </p:nvSpPr>
        <p:spPr>
          <a:xfrm>
            <a:off x="971600" y="4803999"/>
            <a:ext cx="864096" cy="274637"/>
          </a:xfrm>
        </p:spPr>
        <p:txBody>
          <a:bodyPr/>
          <a:lstStyle/>
          <a:p>
            <a:fld id="{F8F53D95-12A5-4AD5-9655-6DFBEC072232}" type="datetime1">
              <a:rPr lang="en-US" smtClean="0"/>
              <a:t>1/8/2016</a:t>
            </a:fld>
            <a:endParaRPr lang="en-US"/>
          </a:p>
        </p:txBody>
      </p:sp>
      <p:sp>
        <p:nvSpPr>
          <p:cNvPr id="10" name="Footer Placeholder 4"/>
          <p:cNvSpPr>
            <a:spLocks noGrp="1"/>
          </p:cNvSpPr>
          <p:nvPr>
            <p:ph type="ftr" sz="quarter" idx="11"/>
          </p:nvPr>
        </p:nvSpPr>
        <p:spPr>
          <a:xfrm>
            <a:off x="1907704" y="4803999"/>
            <a:ext cx="2895600" cy="274637"/>
          </a:xfrm>
          <a:prstGeom prst="rect">
            <a:avLst/>
          </a:prstGeom>
        </p:spPr>
        <p:txBody>
          <a:bodyPr/>
          <a:lstStyle/>
          <a:p>
            <a:r>
              <a:rPr lang="en-US" noProof="0" smtClean="0"/>
              <a:t>Why Upgrade Your Microsoft Dynamics NAV Solution?</a:t>
            </a:r>
            <a:endParaRPr lang="en-US" noProof="0" dirty="0"/>
          </a:p>
        </p:txBody>
      </p:sp>
      <p:sp>
        <p:nvSpPr>
          <p:cNvPr id="11" name="Slide Number Placeholder 5"/>
          <p:cNvSpPr>
            <a:spLocks noGrp="1"/>
          </p:cNvSpPr>
          <p:nvPr>
            <p:ph type="sldNum" sz="quarter" idx="12"/>
          </p:nvPr>
        </p:nvSpPr>
        <p:spPr>
          <a:xfrm>
            <a:off x="467544" y="4803999"/>
            <a:ext cx="427366" cy="274637"/>
          </a:xfrm>
        </p:spPr>
        <p:txBody>
          <a:bodyPr/>
          <a:lstStyle/>
          <a:p>
            <a:fld id="{2F3C97D9-29AA-4175-B7F9-8521FC89D3E0}" type="slidenum">
              <a:rPr lang="en-US" smtClean="0"/>
              <a:t>‹#›</a:t>
            </a:fld>
            <a:endParaRPr lang="en-US"/>
          </a:p>
        </p:txBody>
      </p:sp>
    </p:spTree>
    <p:extLst>
      <p:ext uri="{BB962C8B-B14F-4D97-AF65-F5344CB8AC3E}">
        <p14:creationId xmlns:p14="http://schemas.microsoft.com/office/powerpoint/2010/main" val="334333203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CF Title and Content layou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008" y="311271"/>
            <a:ext cx="7887342" cy="923408"/>
          </a:xfrm>
        </p:spPr>
        <p:txBody>
          <a:bodyPr>
            <a:normAutofit/>
          </a:bodyPr>
          <a:lstStyle>
            <a:lvl1pPr algn="l">
              <a:defRPr sz="2700"/>
            </a:lvl1p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4" name="Date Placeholder 3"/>
          <p:cNvSpPr>
            <a:spLocks noGrp="1"/>
          </p:cNvSpPr>
          <p:nvPr>
            <p:ph type="dt" sz="half" idx="14"/>
          </p:nvPr>
        </p:nvSpPr>
        <p:spPr/>
        <p:txBody>
          <a:bodyPr/>
          <a:lstStyle>
            <a:lvl1pPr>
              <a:defRPr/>
            </a:lvl1pPr>
          </a:lstStyle>
          <a:p>
            <a:pPr>
              <a:defRPr/>
            </a:pPr>
            <a:fld id="{FA2C0EE8-0538-419A-89F9-114070AA5550}" type="datetime1">
              <a:rPr lang="en-US" smtClean="0"/>
              <a:t>1/8/2016</a:t>
            </a:fld>
            <a:endParaRPr lang="en-US" dirty="0"/>
          </a:p>
        </p:txBody>
      </p:sp>
      <p:sp>
        <p:nvSpPr>
          <p:cNvPr id="5" name="Footer Placeholder 4"/>
          <p:cNvSpPr>
            <a:spLocks noGrp="1"/>
          </p:cNvSpPr>
          <p:nvPr>
            <p:ph type="ftr" sz="quarter" idx="15"/>
          </p:nvPr>
        </p:nvSpPr>
        <p:spPr/>
        <p:txBody>
          <a:bodyPr/>
          <a:lstStyle>
            <a:lvl1pPr>
              <a:defRPr/>
            </a:lvl1pPr>
          </a:lstStyle>
          <a:p>
            <a:pPr>
              <a:defRPr/>
            </a:pPr>
            <a:r>
              <a:rPr lang="en-US" smtClean="0"/>
              <a:t>Why Upgrade Your Microsoft Dynamics NAV Solution?</a:t>
            </a:r>
            <a:endParaRPr lang="en-US" dirty="0" smtClean="0"/>
          </a:p>
        </p:txBody>
      </p:sp>
      <p:sp>
        <p:nvSpPr>
          <p:cNvPr id="6" name="Slide Number Placeholder 5"/>
          <p:cNvSpPr>
            <a:spLocks noGrp="1"/>
          </p:cNvSpPr>
          <p:nvPr>
            <p:ph type="sldNum" sz="quarter" idx="16"/>
          </p:nvPr>
        </p:nvSpPr>
        <p:spPr/>
        <p:txBody>
          <a:bodyPr/>
          <a:lstStyle>
            <a:lvl1pPr>
              <a:defRPr/>
            </a:lvl1pPr>
          </a:lstStyle>
          <a:p>
            <a:pPr>
              <a:defRPr/>
            </a:pPr>
            <a:fld id="{E60E0489-4F2E-402E-832A-999F393838AD}" type="slidenum">
              <a:rPr lang="en-US"/>
              <a:pPr>
                <a:defRPr/>
              </a:pPr>
              <a:t>‹#›</a:t>
            </a:fld>
            <a:endParaRPr lang="en-US" dirty="0"/>
          </a:p>
        </p:txBody>
      </p:sp>
      <p:sp>
        <p:nvSpPr>
          <p:cNvPr id="8" name="Text Placeholder 2"/>
          <p:cNvSpPr>
            <a:spLocks noGrp="1"/>
          </p:cNvSpPr>
          <p:nvPr>
            <p:ph idx="1" hasCustomPrompt="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vl1pPr>
          </a:lstStyle>
          <a:p>
            <a:pPr lvl="0"/>
            <a:r>
              <a:rPr lang="en-US" altLang="en-US" dirty="0" smtClean="0"/>
              <a:t>Content</a:t>
            </a:r>
          </a:p>
        </p:txBody>
      </p:sp>
    </p:spTree>
    <p:extLst>
      <p:ext uri="{BB962C8B-B14F-4D97-AF65-F5344CB8AC3E}">
        <p14:creationId xmlns:p14="http://schemas.microsoft.com/office/powerpoint/2010/main" val="8278623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01933" y="891883"/>
            <a:ext cx="4033911" cy="2078389"/>
          </a:xfrm>
        </p:spPr>
        <p:txBody>
          <a:bodyPr wrap="square">
            <a:spAutoFit/>
          </a:bodyPr>
          <a:lstStyle>
            <a:lvl1pPr marL="0" indent="0">
              <a:spcBef>
                <a:spcPts val="900"/>
              </a:spcBef>
              <a:buClr>
                <a:schemeClr val="tx1"/>
              </a:buClr>
              <a:buFont typeface="Wingdings" pitchFamily="2" charset="2"/>
              <a:buNone/>
              <a:defRPr sz="2648">
                <a:gradFill>
                  <a:gsLst>
                    <a:gs pos="1250">
                      <a:schemeClr val="tx2"/>
                    </a:gs>
                    <a:gs pos="99000">
                      <a:schemeClr val="tx2"/>
                    </a:gs>
                  </a:gsLst>
                  <a:lin ang="5400000" scaled="0"/>
                </a:gradFill>
              </a:defRPr>
            </a:lvl1pPr>
            <a:lvl2pPr marL="0" indent="0">
              <a:buNone/>
              <a:defRPr sz="1471"/>
            </a:lvl2pPr>
            <a:lvl3pPr marL="170428" indent="0">
              <a:buNone/>
              <a:tabLst/>
              <a:defRPr sz="1471"/>
            </a:lvl3pPr>
            <a:lvl4pPr marL="338519" indent="0">
              <a:buNone/>
              <a:defRPr/>
            </a:lvl4pPr>
            <a:lvl5pPr marL="50427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908164" y="891883"/>
            <a:ext cx="4033911" cy="2078389"/>
          </a:xfrm>
        </p:spPr>
        <p:txBody>
          <a:bodyPr wrap="square">
            <a:spAutoFit/>
          </a:bodyPr>
          <a:lstStyle>
            <a:lvl1pPr marL="0" indent="0">
              <a:spcBef>
                <a:spcPts val="900"/>
              </a:spcBef>
              <a:buClr>
                <a:schemeClr val="tx1"/>
              </a:buClr>
              <a:buFont typeface="Wingdings" pitchFamily="2" charset="2"/>
              <a:buNone/>
              <a:defRPr sz="2648">
                <a:gradFill>
                  <a:gsLst>
                    <a:gs pos="1250">
                      <a:schemeClr val="tx2"/>
                    </a:gs>
                    <a:gs pos="99000">
                      <a:schemeClr val="tx2"/>
                    </a:gs>
                  </a:gsLst>
                  <a:lin ang="5400000" scaled="0"/>
                </a:gradFill>
              </a:defRPr>
            </a:lvl1pPr>
            <a:lvl2pPr marL="0" indent="0">
              <a:buNone/>
              <a:defRPr sz="1471"/>
            </a:lvl2pPr>
            <a:lvl3pPr marL="170428" indent="0">
              <a:buNone/>
              <a:tabLst/>
              <a:defRPr sz="1471"/>
            </a:lvl3pPr>
            <a:lvl4pPr marL="338519" indent="0">
              <a:buNone/>
              <a:defRPr/>
            </a:lvl4pPr>
            <a:lvl5pPr marL="50427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840499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1CF First slide layout">
    <p:bg>
      <p:bgPr>
        <a:solidFill>
          <a:srgbClr val="2096F3"/>
        </a:solid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460" y="182165"/>
            <a:ext cx="1794377" cy="754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Picture Placeholder 12"/>
          <p:cNvSpPr>
            <a:spLocks noGrp="1"/>
          </p:cNvSpPr>
          <p:nvPr>
            <p:ph type="pic" sz="quarter" idx="13"/>
          </p:nvPr>
        </p:nvSpPr>
        <p:spPr>
          <a:xfrm>
            <a:off x="5106760" y="1187903"/>
            <a:ext cx="3408590" cy="2779940"/>
          </a:xfrm>
        </p:spPr>
        <p:txBody>
          <a:bodyPr rtlCol="0">
            <a:normAutofit/>
          </a:bodyPr>
          <a:lstStyle>
            <a:lvl1pPr marL="0" indent="0" algn="ctr">
              <a:buNone/>
              <a:defRPr sz="2700" b="1">
                <a:solidFill>
                  <a:schemeClr val="bg1"/>
                </a:solidFill>
              </a:defRPr>
            </a:lvl1pPr>
          </a:lstStyle>
          <a:p>
            <a:pPr lvl="0"/>
            <a:r>
              <a:rPr lang="en-US" noProof="0" smtClean="0"/>
              <a:t>Click icon to add picture</a:t>
            </a:r>
            <a:endParaRPr lang="en-US" noProof="0" dirty="0" smtClean="0"/>
          </a:p>
        </p:txBody>
      </p:sp>
      <p:sp>
        <p:nvSpPr>
          <p:cNvPr id="24" name="Text Placeholder 23"/>
          <p:cNvSpPr>
            <a:spLocks noGrp="1"/>
          </p:cNvSpPr>
          <p:nvPr>
            <p:ph type="body" sz="quarter" idx="15" hasCustomPrompt="1"/>
          </p:nvPr>
        </p:nvSpPr>
        <p:spPr>
          <a:xfrm>
            <a:off x="627460" y="4168508"/>
            <a:ext cx="3262313" cy="786573"/>
          </a:xfrm>
        </p:spPr>
        <p:txBody>
          <a:bodyPr>
            <a:noAutofit/>
          </a:bodyPr>
          <a:lstStyle>
            <a:lvl1pPr marL="0" indent="0">
              <a:buFontTx/>
              <a:buNone/>
              <a:defRPr sz="1200" baseline="0">
                <a:solidFill>
                  <a:schemeClr val="bg1"/>
                </a:solidFill>
              </a:defRPr>
            </a:lvl1pPr>
          </a:lstStyle>
          <a:p>
            <a:pPr lvl="0"/>
            <a:r>
              <a:rPr lang="en-US" dirty="0" smtClean="0"/>
              <a:t>Name Surname</a:t>
            </a:r>
            <a:r>
              <a:rPr lang="lt-LT" dirty="0" smtClean="0"/>
              <a:t>, </a:t>
            </a:r>
            <a:r>
              <a:rPr lang="en-US" dirty="0" smtClean="0"/>
              <a:t>Position</a:t>
            </a:r>
          </a:p>
        </p:txBody>
      </p:sp>
      <p:sp>
        <p:nvSpPr>
          <p:cNvPr id="2" name="Title 1"/>
          <p:cNvSpPr>
            <a:spLocks noGrp="1"/>
          </p:cNvSpPr>
          <p:nvPr>
            <p:ph type="title" hasCustomPrompt="1"/>
          </p:nvPr>
        </p:nvSpPr>
        <p:spPr>
          <a:xfrm>
            <a:off x="627460" y="1187903"/>
            <a:ext cx="4358075" cy="2779940"/>
          </a:xfrm>
        </p:spPr>
        <p:txBody>
          <a:bodyPr anchor="ctr"/>
          <a:lstStyle>
            <a:lvl1pPr>
              <a:defRPr b="1">
                <a:solidFill>
                  <a:schemeClr val="bg1"/>
                </a:solidFill>
              </a:defRPr>
            </a:lvl1pPr>
          </a:lstStyle>
          <a:p>
            <a:r>
              <a:rPr lang="lt-LT" dirty="0" smtClean="0"/>
              <a:t>Headline</a:t>
            </a:r>
            <a:endParaRPr lang="en-US" dirty="0"/>
          </a:p>
        </p:txBody>
      </p:sp>
    </p:spTree>
    <p:extLst>
      <p:ext uri="{BB962C8B-B14F-4D97-AF65-F5344CB8AC3E}">
        <p14:creationId xmlns:p14="http://schemas.microsoft.com/office/powerpoint/2010/main" val="9091984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CF Agenda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Agenda</a:t>
            </a:r>
            <a:endParaRPr lang="en-US" dirty="0"/>
          </a:p>
        </p:txBody>
      </p:sp>
      <p:sp>
        <p:nvSpPr>
          <p:cNvPr id="13" name="Table Placeholder 12"/>
          <p:cNvSpPr>
            <a:spLocks noGrp="1"/>
          </p:cNvSpPr>
          <p:nvPr>
            <p:ph type="tbl" sz="quarter" idx="13"/>
          </p:nvPr>
        </p:nvSpPr>
        <p:spPr>
          <a:xfrm>
            <a:off x="628009" y="1371600"/>
            <a:ext cx="7887341" cy="3271838"/>
          </a:xfrm>
        </p:spPr>
        <p:txBody>
          <a:bodyPr rtlCol="0">
            <a:normAutofit/>
          </a:bodyPr>
          <a:lstStyle/>
          <a:p>
            <a:pPr lvl="0"/>
            <a:r>
              <a:rPr lang="en-US" noProof="0" smtClean="0"/>
              <a:t>Click icon to add table</a:t>
            </a:r>
          </a:p>
        </p:txBody>
      </p:sp>
      <p:sp>
        <p:nvSpPr>
          <p:cNvPr id="4" name="Date Placeholder 3"/>
          <p:cNvSpPr>
            <a:spLocks noGrp="1"/>
          </p:cNvSpPr>
          <p:nvPr>
            <p:ph type="dt" sz="half" idx="14"/>
          </p:nvPr>
        </p:nvSpPr>
        <p:spPr/>
        <p:txBody>
          <a:bodyPr/>
          <a:lstStyle>
            <a:lvl1pPr>
              <a:defRPr/>
            </a:lvl1pPr>
          </a:lstStyle>
          <a:p>
            <a:fld id="{FD5C19B1-C2CA-47AB-AF81-6733C0645CBA}" type="datetime1">
              <a:rPr lang="en-US" smtClean="0"/>
              <a:t>1/8/2016</a:t>
            </a:fld>
            <a:endParaRPr lang="en-US" dirty="0"/>
          </a:p>
        </p:txBody>
      </p:sp>
      <p:sp>
        <p:nvSpPr>
          <p:cNvPr id="5" name="Footer Placeholder 4"/>
          <p:cNvSpPr>
            <a:spLocks noGrp="1"/>
          </p:cNvSpPr>
          <p:nvPr>
            <p:ph type="ftr" sz="quarter" idx="15"/>
          </p:nvPr>
        </p:nvSpPr>
        <p:spPr/>
        <p:txBody>
          <a:bodyPr/>
          <a:lstStyle>
            <a:lvl1pPr>
              <a:defRPr/>
            </a:lvl1pPr>
          </a:lstStyle>
          <a:p>
            <a:r>
              <a:rPr lang="en-US" smtClean="0"/>
              <a:t>Why Upgrade Your Microsoft Dynamics NAV Solution?</a:t>
            </a:r>
            <a:endParaRPr lang="en-US" dirty="0" smtClean="0"/>
          </a:p>
        </p:txBody>
      </p:sp>
      <p:sp>
        <p:nvSpPr>
          <p:cNvPr id="6" name="Slide Number Placeholder 5"/>
          <p:cNvSpPr>
            <a:spLocks noGrp="1"/>
          </p:cNvSpPr>
          <p:nvPr>
            <p:ph type="sldNum" sz="quarter" idx="16"/>
          </p:nvPr>
        </p:nvSpPr>
        <p:spPr/>
        <p:txBody>
          <a:bodyPr/>
          <a:lstStyle>
            <a:lvl1pPr>
              <a:defRPr/>
            </a:lvl1pPr>
          </a:lstStyle>
          <a:p>
            <a:fld id="{2F3C97D9-29AA-4175-B7F9-8521FC89D3E0}" type="slidenum">
              <a:rPr lang="en-US" smtClean="0"/>
              <a:pPr/>
              <a:t>‹#›</a:t>
            </a:fld>
            <a:endParaRPr lang="en-US"/>
          </a:p>
        </p:txBody>
      </p:sp>
    </p:spTree>
    <p:extLst>
      <p:ext uri="{BB962C8B-B14F-4D97-AF65-F5344CB8AC3E}">
        <p14:creationId xmlns:p14="http://schemas.microsoft.com/office/powerpoint/2010/main" val="94586783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CF Title and Content layou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008" y="311271"/>
            <a:ext cx="7887342" cy="923408"/>
          </a:xfrm>
        </p:spPr>
        <p:txBody>
          <a:bodyPr>
            <a:normAutofit/>
          </a:bodyPr>
          <a:lstStyle>
            <a:lvl1pPr algn="l">
              <a:defRPr sz="2700"/>
            </a:lvl1p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4" name="Date Placeholder 3"/>
          <p:cNvSpPr>
            <a:spLocks noGrp="1"/>
          </p:cNvSpPr>
          <p:nvPr>
            <p:ph type="dt" sz="half" idx="14"/>
          </p:nvPr>
        </p:nvSpPr>
        <p:spPr/>
        <p:txBody>
          <a:bodyPr/>
          <a:lstStyle>
            <a:lvl1pPr>
              <a:defRPr/>
            </a:lvl1pPr>
          </a:lstStyle>
          <a:p>
            <a:pPr>
              <a:defRPr/>
            </a:pPr>
            <a:fld id="{880C58FC-621E-4962-B7AF-AAD4C311634B}" type="datetime1">
              <a:rPr lang="en-US" smtClean="0"/>
              <a:t>1/8/2016</a:t>
            </a:fld>
            <a:endParaRPr lang="en-US" dirty="0"/>
          </a:p>
        </p:txBody>
      </p:sp>
      <p:sp>
        <p:nvSpPr>
          <p:cNvPr id="5" name="Footer Placeholder 4"/>
          <p:cNvSpPr>
            <a:spLocks noGrp="1"/>
          </p:cNvSpPr>
          <p:nvPr>
            <p:ph type="ftr" sz="quarter" idx="15"/>
          </p:nvPr>
        </p:nvSpPr>
        <p:spPr/>
        <p:txBody>
          <a:bodyPr/>
          <a:lstStyle>
            <a:lvl1pPr>
              <a:defRPr/>
            </a:lvl1pPr>
          </a:lstStyle>
          <a:p>
            <a:pPr>
              <a:defRPr/>
            </a:pPr>
            <a:r>
              <a:rPr lang="en-US" smtClean="0"/>
              <a:t>Why Upgrade Your Microsoft Dynamics NAV Solution?</a:t>
            </a:r>
            <a:endParaRPr lang="en-US" dirty="0" smtClean="0"/>
          </a:p>
        </p:txBody>
      </p:sp>
      <p:sp>
        <p:nvSpPr>
          <p:cNvPr id="6" name="Slide Number Placeholder 5"/>
          <p:cNvSpPr>
            <a:spLocks noGrp="1"/>
          </p:cNvSpPr>
          <p:nvPr>
            <p:ph type="sldNum" sz="quarter" idx="16"/>
          </p:nvPr>
        </p:nvSpPr>
        <p:spPr/>
        <p:txBody>
          <a:bodyPr/>
          <a:lstStyle>
            <a:lvl1pPr>
              <a:defRPr/>
            </a:lvl1pPr>
          </a:lstStyle>
          <a:p>
            <a:pPr>
              <a:defRPr/>
            </a:pPr>
            <a:fld id="{E60E0489-4F2E-402E-832A-999F393838AD}" type="slidenum">
              <a:rPr lang="en-US" smtClean="0"/>
              <a:pPr>
                <a:defRPr/>
              </a:pPr>
              <a:t>‹#›</a:t>
            </a:fld>
            <a:endParaRPr lang="en-US" dirty="0"/>
          </a:p>
        </p:txBody>
      </p:sp>
      <p:sp>
        <p:nvSpPr>
          <p:cNvPr id="8" name="Text Placeholder 2"/>
          <p:cNvSpPr>
            <a:spLocks noGrp="1"/>
          </p:cNvSpPr>
          <p:nvPr>
            <p:ph idx="1" hasCustomPrompt="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vl1pPr>
          </a:lstStyle>
          <a:p>
            <a:pPr lvl="0"/>
            <a:r>
              <a:rPr lang="en-US" altLang="en-US" dirty="0" smtClean="0"/>
              <a:t>Content</a:t>
            </a:r>
          </a:p>
        </p:txBody>
      </p:sp>
    </p:spTree>
    <p:extLst>
      <p:ext uri="{BB962C8B-B14F-4D97-AF65-F5344CB8AC3E}">
        <p14:creationId xmlns:p14="http://schemas.microsoft.com/office/powerpoint/2010/main" val="1558387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CF Title and Bullets layou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008" y="311271"/>
            <a:ext cx="7887342" cy="923408"/>
          </a:xfrm>
        </p:spPr>
        <p:txBody>
          <a:bodyPr>
            <a:normAutofit/>
          </a:bodyPr>
          <a:lstStyle>
            <a:lvl1pPr algn="l">
              <a:defRPr sz="2700"/>
            </a:lvl1pPr>
          </a:lstStyle>
          <a:p>
            <a:r>
              <a:rPr lang="en-US" sz="2700" dirty="0" smtClean="0">
                <a:latin typeface="Arial" panose="020B0604020202020204" pitchFamily="34" charset="0"/>
                <a:cs typeface="Arial" panose="020B0604020202020204" pitchFamily="34" charset="0"/>
              </a:rPr>
              <a:t>Bullets</a:t>
            </a:r>
            <a:endParaRPr lang="en-US" dirty="0"/>
          </a:p>
        </p:txBody>
      </p:sp>
      <p:sp>
        <p:nvSpPr>
          <p:cNvPr id="4" name="Date Placeholder 3"/>
          <p:cNvSpPr>
            <a:spLocks noGrp="1"/>
          </p:cNvSpPr>
          <p:nvPr>
            <p:ph type="dt" sz="half" idx="14"/>
          </p:nvPr>
        </p:nvSpPr>
        <p:spPr/>
        <p:txBody>
          <a:bodyPr/>
          <a:lstStyle>
            <a:lvl1pPr>
              <a:defRPr/>
            </a:lvl1pPr>
          </a:lstStyle>
          <a:p>
            <a:fld id="{8A29F7DE-FF82-45D8-A7EC-63FA74065C68}" type="datetime1">
              <a:rPr lang="en-US" smtClean="0"/>
              <a:t>1/8/2016</a:t>
            </a:fld>
            <a:endParaRPr lang="en-US" dirty="0"/>
          </a:p>
        </p:txBody>
      </p:sp>
      <p:sp>
        <p:nvSpPr>
          <p:cNvPr id="5" name="Footer Placeholder 4"/>
          <p:cNvSpPr>
            <a:spLocks noGrp="1"/>
          </p:cNvSpPr>
          <p:nvPr>
            <p:ph type="ftr" sz="quarter" idx="15"/>
          </p:nvPr>
        </p:nvSpPr>
        <p:spPr/>
        <p:txBody>
          <a:bodyPr/>
          <a:lstStyle>
            <a:lvl1pPr>
              <a:defRPr/>
            </a:lvl1pPr>
          </a:lstStyle>
          <a:p>
            <a:r>
              <a:rPr lang="en-US" smtClean="0"/>
              <a:t>Why Upgrade Your Microsoft Dynamics NAV Solution?</a:t>
            </a:r>
            <a:endParaRPr lang="en-US" dirty="0" smtClean="0"/>
          </a:p>
        </p:txBody>
      </p:sp>
      <p:sp>
        <p:nvSpPr>
          <p:cNvPr id="6" name="Slide Number Placeholder 5"/>
          <p:cNvSpPr>
            <a:spLocks noGrp="1"/>
          </p:cNvSpPr>
          <p:nvPr>
            <p:ph type="sldNum" sz="quarter" idx="16"/>
          </p:nvPr>
        </p:nvSpPr>
        <p:spPr/>
        <p:txBody>
          <a:bodyPr/>
          <a:lstStyle>
            <a:lvl1pPr>
              <a:defRPr/>
            </a:lvl1pPr>
          </a:lstStyle>
          <a:p>
            <a:fld id="{2F3C97D9-29AA-4175-B7F9-8521FC89D3E0}" type="slidenum">
              <a:rPr lang="en-US" smtClean="0"/>
              <a:pPr/>
              <a:t>‹#›</a:t>
            </a:fld>
            <a:endParaRPr lang="en-US"/>
          </a:p>
        </p:txBody>
      </p:sp>
      <p:sp>
        <p:nvSpPr>
          <p:cNvPr id="8" name="Text Placeholder 7"/>
          <p:cNvSpPr>
            <a:spLocks noGrp="1"/>
          </p:cNvSpPr>
          <p:nvPr>
            <p:ph type="body" sz="quarter" idx="17" hasCustomPrompt="1"/>
          </p:nvPr>
        </p:nvSpPr>
        <p:spPr>
          <a:xfrm>
            <a:off x="627460" y="1358504"/>
            <a:ext cx="7887890" cy="3238500"/>
          </a:xfrm>
        </p:spPr>
        <p:txBody>
          <a:bodyPr/>
          <a:lstStyle>
            <a:lvl1pPr marL="342900" indent="-342900">
              <a:spcBef>
                <a:spcPts val="450"/>
              </a:spcBef>
              <a:buFont typeface="Arial" panose="020B0604020202020204" pitchFamily="34" charset="0"/>
              <a:buChar char="•"/>
              <a:defRPr/>
            </a:lvl1pPr>
            <a:lvl2pPr marL="514350" indent="-171450">
              <a:spcBef>
                <a:spcPts val="450"/>
              </a:spcBef>
              <a:buFont typeface="Arial" panose="020B0604020202020204" pitchFamily="34" charset="0"/>
              <a:buChar char="−"/>
              <a:defRPr/>
            </a:lvl2pPr>
            <a:lvl3pPr>
              <a:spcBef>
                <a:spcPts val="450"/>
              </a:spcBef>
              <a:defRPr/>
            </a:lvl3pPr>
          </a:lstStyle>
          <a:p>
            <a:pPr lvl="0"/>
            <a:r>
              <a:rPr lang="en-US" dirty="0" smtClean="0"/>
              <a:t>First level</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7706832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CF Content and Image Layou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628008" y="1402868"/>
            <a:ext cx="4138865" cy="3229854"/>
          </a:xfrm>
        </p:spPr>
        <p:txBody>
          <a:bodyPr/>
          <a:lstStyle>
            <a:lvl1pPr marL="342900" indent="-342900">
              <a:buFont typeface="Arial" panose="020B0604020202020204" pitchFamily="34" charset="0"/>
              <a:buChar char="•"/>
              <a:defRPr/>
            </a:lvl1pPr>
            <a:lvl2pPr marL="600075" indent="-257175">
              <a:buFont typeface="Arial" panose="020B0604020202020204" pitchFamily="34" charset="0"/>
              <a:buChar char="−"/>
              <a:defRPr/>
            </a:lvl2pPr>
            <a:lvl3pPr marL="942975" indent="-257175">
              <a:buFont typeface="Arial" panose="020B0604020202020204" pitchFamily="34" charset="0"/>
              <a:buChar char="•"/>
              <a:defRPr/>
            </a:lvl3pPr>
          </a:lstStyle>
          <a:p>
            <a:pPr lvl="0"/>
            <a:r>
              <a:rPr lang="en-US" dirty="0" smtClean="0"/>
              <a:t>Text	</a:t>
            </a:r>
          </a:p>
        </p:txBody>
      </p:sp>
      <p:sp>
        <p:nvSpPr>
          <p:cNvPr id="11" name="Picture Placeholder 10"/>
          <p:cNvSpPr>
            <a:spLocks noGrp="1"/>
          </p:cNvSpPr>
          <p:nvPr>
            <p:ph type="pic" sz="quarter" idx="14" hasCustomPrompt="1"/>
          </p:nvPr>
        </p:nvSpPr>
        <p:spPr>
          <a:xfrm>
            <a:off x="4901783" y="1402556"/>
            <a:ext cx="3613566" cy="3229854"/>
          </a:xfrm>
        </p:spPr>
        <p:txBody>
          <a:bodyPr rtlCol="0">
            <a:normAutofit/>
          </a:bodyPr>
          <a:lstStyle>
            <a:lvl1pPr>
              <a:defRPr/>
            </a:lvl1pPr>
          </a:lstStyle>
          <a:p>
            <a:pPr lvl="0"/>
            <a:r>
              <a:rPr lang="en-US" noProof="0" dirty="0" smtClean="0"/>
              <a:t>Image</a:t>
            </a:r>
          </a:p>
        </p:txBody>
      </p:sp>
      <p:sp>
        <p:nvSpPr>
          <p:cNvPr id="13" name="Title Placeholder 1"/>
          <p:cNvSpPr>
            <a:spLocks noGrp="1"/>
          </p:cNvSpPr>
          <p:nvPr>
            <p:ph type="title" hasCustomPrompt="1"/>
          </p:nvPr>
        </p:nvSpPr>
        <p:spPr>
          <a:xfrm>
            <a:off x="628650" y="273844"/>
            <a:ext cx="7886700" cy="994172"/>
          </a:xfrm>
          <a:prstGeom prst="rect">
            <a:avLst/>
          </a:prstGeom>
        </p:spPr>
        <p:txBody>
          <a:bodyPr rtlCol="0">
            <a:normAutofit/>
          </a:body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5" name="Date Placeholder 3"/>
          <p:cNvSpPr>
            <a:spLocks noGrp="1"/>
          </p:cNvSpPr>
          <p:nvPr>
            <p:ph type="dt" sz="half" idx="15"/>
          </p:nvPr>
        </p:nvSpPr>
        <p:spPr/>
        <p:txBody>
          <a:bodyPr/>
          <a:lstStyle>
            <a:lvl1pPr>
              <a:defRPr/>
            </a:lvl1pPr>
          </a:lstStyle>
          <a:p>
            <a:fld id="{773FC2FF-9E81-4100-AE98-0BC422258E6C}" type="datetime1">
              <a:rPr lang="en-US" smtClean="0"/>
              <a:t>1/8/2016</a:t>
            </a:fld>
            <a:endParaRPr lang="en-US" dirty="0"/>
          </a:p>
        </p:txBody>
      </p:sp>
      <p:sp>
        <p:nvSpPr>
          <p:cNvPr id="6" name="Footer Placeholder 4"/>
          <p:cNvSpPr>
            <a:spLocks noGrp="1"/>
          </p:cNvSpPr>
          <p:nvPr>
            <p:ph type="ftr" sz="quarter" idx="16"/>
          </p:nvPr>
        </p:nvSpPr>
        <p:spPr/>
        <p:txBody>
          <a:bodyPr/>
          <a:lstStyle>
            <a:lvl1pPr>
              <a:defRPr/>
            </a:lvl1pPr>
          </a:lstStyle>
          <a:p>
            <a:r>
              <a:rPr lang="en-US" smtClean="0"/>
              <a:t>Why Upgrade Your Microsoft Dynamics NAV Solution?</a:t>
            </a:r>
            <a:endParaRPr lang="en-US" dirty="0" smtClean="0"/>
          </a:p>
        </p:txBody>
      </p:sp>
      <p:sp>
        <p:nvSpPr>
          <p:cNvPr id="7" name="Slide Number Placeholder 5"/>
          <p:cNvSpPr>
            <a:spLocks noGrp="1"/>
          </p:cNvSpPr>
          <p:nvPr>
            <p:ph type="sldNum" sz="quarter" idx="17"/>
          </p:nvPr>
        </p:nvSpPr>
        <p:spPr/>
        <p:txBody>
          <a:bodyPr/>
          <a:lstStyle>
            <a:lvl1pPr>
              <a:defRPr/>
            </a:lvl1pPr>
          </a:lstStyle>
          <a:p>
            <a:fld id="{2F3C97D9-29AA-4175-B7F9-8521FC89D3E0}" type="slidenum">
              <a:rPr lang="en-US" smtClean="0"/>
              <a:pPr/>
              <a:t>‹#›</a:t>
            </a:fld>
            <a:endParaRPr lang="en-US"/>
          </a:p>
        </p:txBody>
      </p:sp>
    </p:spTree>
    <p:extLst>
      <p:ext uri="{BB962C8B-B14F-4D97-AF65-F5344CB8AC3E}">
        <p14:creationId xmlns:p14="http://schemas.microsoft.com/office/powerpoint/2010/main" val="25279550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Antraštė 1"/>
          <p:cNvSpPr>
            <a:spLocks noGrp="1"/>
          </p:cNvSpPr>
          <p:nvPr>
            <p:ph type="title"/>
          </p:nvPr>
        </p:nvSpPr>
        <p:spPr/>
        <p:txBody>
          <a:bodyPr>
            <a:noAutofit/>
          </a:bodyPr>
          <a:lstStyle>
            <a:lvl1pPr>
              <a:defRPr sz="4000">
                <a:latin typeface="Arial" pitchFamily="34" charset="0"/>
                <a:cs typeface="Arial" pitchFamily="34" charset="0"/>
              </a:defRPr>
            </a:lvl1pPr>
          </a:lstStyle>
          <a:p>
            <a:r>
              <a:rPr lang="en-US" noProof="0" smtClean="0"/>
              <a:t>Click to edit Master title style</a:t>
            </a:r>
            <a:endParaRPr lang="en-US" noProof="0" dirty="0"/>
          </a:p>
        </p:txBody>
      </p:sp>
      <p:sp>
        <p:nvSpPr>
          <p:cNvPr id="3" name="Turinio vietos rezervavimo ženklas 2"/>
          <p:cNvSpPr>
            <a:spLocks noGrp="1"/>
          </p:cNvSpPr>
          <p:nvPr>
            <p:ph idx="1"/>
          </p:nvPr>
        </p:nvSpPr>
        <p:spPr/>
        <p:txBody>
          <a:bodyPr/>
          <a:lstStyle>
            <a:lvl1pPr marL="292219" indent="-292219">
              <a:buClr>
                <a:srgbClr val="DA251D"/>
              </a:buClr>
              <a:buFont typeface="Wingdings" pitchFamily="2" charset="2"/>
              <a:buChar cha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8" name="Date Placeholder 3"/>
          <p:cNvSpPr>
            <a:spLocks noGrp="1"/>
          </p:cNvSpPr>
          <p:nvPr>
            <p:ph type="dt" sz="half" idx="10"/>
          </p:nvPr>
        </p:nvSpPr>
        <p:spPr>
          <a:xfrm>
            <a:off x="971600" y="4803998"/>
            <a:ext cx="864096" cy="274637"/>
          </a:xfrm>
        </p:spPr>
        <p:txBody>
          <a:bodyPr/>
          <a:lstStyle/>
          <a:p>
            <a:fld id="{A4B2E9F4-4670-4C4D-B6C3-44055D558E1C}" type="datetime1">
              <a:rPr lang="en-US" smtClean="0"/>
              <a:t>1/8/2016</a:t>
            </a:fld>
            <a:endParaRPr lang="en-US"/>
          </a:p>
        </p:txBody>
      </p:sp>
      <p:sp>
        <p:nvSpPr>
          <p:cNvPr id="10"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
        <p:nvSpPr>
          <p:cNvPr id="11" name="Slide Number Placeholder 5"/>
          <p:cNvSpPr>
            <a:spLocks noGrp="1"/>
          </p:cNvSpPr>
          <p:nvPr>
            <p:ph type="sldNum" sz="quarter" idx="12"/>
          </p:nvPr>
        </p:nvSpPr>
        <p:spPr>
          <a:xfrm>
            <a:off x="467544" y="4803998"/>
            <a:ext cx="427366" cy="274637"/>
          </a:xfrm>
        </p:spPr>
        <p:txBody>
          <a:bodyPr/>
          <a:lstStyle/>
          <a:p>
            <a:fld id="{2F3C97D9-29AA-4175-B7F9-8521FC89D3E0}"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CF Two Contents Layout">
    <p:spTree>
      <p:nvGrpSpPr>
        <p:cNvPr id="1" name=""/>
        <p:cNvGrpSpPr/>
        <p:nvPr/>
      </p:nvGrpSpPr>
      <p:grpSpPr>
        <a:xfrm>
          <a:off x="0" y="0"/>
          <a:ext cx="0" cy="0"/>
          <a:chOff x="0" y="0"/>
          <a:chExt cx="0" cy="0"/>
        </a:xfrm>
      </p:grpSpPr>
      <p:sp>
        <p:nvSpPr>
          <p:cNvPr id="13" name="Title Placeholder 1"/>
          <p:cNvSpPr>
            <a:spLocks noGrp="1"/>
          </p:cNvSpPr>
          <p:nvPr>
            <p:ph type="title" hasCustomPrompt="1"/>
          </p:nvPr>
        </p:nvSpPr>
        <p:spPr>
          <a:xfrm>
            <a:off x="628650" y="273844"/>
            <a:ext cx="7886700" cy="994172"/>
          </a:xfrm>
          <a:prstGeom prst="rect">
            <a:avLst/>
          </a:prstGeom>
        </p:spPr>
        <p:txBody>
          <a:bodyPr rtlCol="0">
            <a:normAutofit/>
          </a:body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5" name="Date Placeholder 3"/>
          <p:cNvSpPr>
            <a:spLocks noGrp="1"/>
          </p:cNvSpPr>
          <p:nvPr>
            <p:ph type="dt" sz="half" idx="15"/>
          </p:nvPr>
        </p:nvSpPr>
        <p:spPr/>
        <p:txBody>
          <a:bodyPr/>
          <a:lstStyle>
            <a:lvl1pPr>
              <a:defRPr/>
            </a:lvl1pPr>
          </a:lstStyle>
          <a:p>
            <a:fld id="{A82007B6-74F9-4517-9DD3-3E10C348453B}" type="datetime1">
              <a:rPr lang="en-US" smtClean="0"/>
              <a:t>1/8/2016</a:t>
            </a:fld>
            <a:endParaRPr lang="en-US" dirty="0"/>
          </a:p>
        </p:txBody>
      </p:sp>
      <p:sp>
        <p:nvSpPr>
          <p:cNvPr id="6" name="Footer Placeholder 4"/>
          <p:cNvSpPr>
            <a:spLocks noGrp="1"/>
          </p:cNvSpPr>
          <p:nvPr>
            <p:ph type="ftr" sz="quarter" idx="16"/>
          </p:nvPr>
        </p:nvSpPr>
        <p:spPr/>
        <p:txBody>
          <a:bodyPr/>
          <a:lstStyle>
            <a:lvl1pPr>
              <a:defRPr/>
            </a:lvl1pPr>
          </a:lstStyle>
          <a:p>
            <a:r>
              <a:rPr lang="en-US" smtClean="0"/>
              <a:t>Why Upgrade Your Microsoft Dynamics NAV Solution?</a:t>
            </a:r>
            <a:endParaRPr lang="en-US" dirty="0" smtClean="0"/>
          </a:p>
        </p:txBody>
      </p:sp>
      <p:sp>
        <p:nvSpPr>
          <p:cNvPr id="7" name="Slide Number Placeholder 5"/>
          <p:cNvSpPr>
            <a:spLocks noGrp="1"/>
          </p:cNvSpPr>
          <p:nvPr>
            <p:ph type="sldNum" sz="quarter" idx="17"/>
          </p:nvPr>
        </p:nvSpPr>
        <p:spPr/>
        <p:txBody>
          <a:bodyPr/>
          <a:lstStyle>
            <a:lvl1pPr>
              <a:defRPr/>
            </a:lvl1pPr>
          </a:lstStyle>
          <a:p>
            <a:fld id="{2F3C97D9-29AA-4175-B7F9-8521FC89D3E0}" type="slidenum">
              <a:rPr lang="en-US" smtClean="0"/>
              <a:pPr/>
              <a:t>‹#›</a:t>
            </a:fld>
            <a:endParaRPr lang="en-US"/>
          </a:p>
        </p:txBody>
      </p:sp>
      <p:sp>
        <p:nvSpPr>
          <p:cNvPr id="3" name="Content Placeholder 2"/>
          <p:cNvSpPr>
            <a:spLocks noGrp="1"/>
          </p:cNvSpPr>
          <p:nvPr>
            <p:ph sz="quarter" idx="19" hasCustomPrompt="1"/>
          </p:nvPr>
        </p:nvSpPr>
        <p:spPr>
          <a:xfrm>
            <a:off x="627460" y="1402556"/>
            <a:ext cx="3855244" cy="3229854"/>
          </a:xfrm>
        </p:spPr>
        <p:txBody>
          <a:bodyPr/>
          <a:lstStyle>
            <a:lvl1pPr marL="0" indent="0">
              <a:buFont typeface="Arial" panose="020B0604020202020204" pitchFamily="34" charset="0"/>
              <a:buNone/>
              <a:defRPr/>
            </a:lvl1pPr>
            <a:lvl2pPr marL="514350" indent="-171450">
              <a:buFont typeface="Arial" panose="020B0604020202020204" pitchFamily="34" charset="0"/>
              <a:buChar char="−"/>
              <a:defRPr/>
            </a:lvl2pPr>
          </a:lstStyle>
          <a:p>
            <a:pPr lvl="0"/>
            <a:r>
              <a:rPr lang="lt-LT" dirty="0" smtClean="0"/>
              <a:t>Add Content</a:t>
            </a:r>
            <a:endParaRPr lang="en-US" dirty="0" smtClean="0"/>
          </a:p>
        </p:txBody>
      </p:sp>
      <p:sp>
        <p:nvSpPr>
          <p:cNvPr id="12" name="Content Placeholder 2"/>
          <p:cNvSpPr>
            <a:spLocks noGrp="1"/>
          </p:cNvSpPr>
          <p:nvPr>
            <p:ph sz="quarter" idx="20" hasCustomPrompt="1"/>
          </p:nvPr>
        </p:nvSpPr>
        <p:spPr>
          <a:xfrm>
            <a:off x="4660107" y="1402556"/>
            <a:ext cx="3855244" cy="3229854"/>
          </a:xfrm>
        </p:spPr>
        <p:txBody>
          <a:bodyPr/>
          <a:lstStyle>
            <a:lvl1pPr marL="0" indent="0">
              <a:buFont typeface="Arial" panose="020B0604020202020204" pitchFamily="34" charset="0"/>
              <a:buNone/>
              <a:defRPr/>
            </a:lvl1pPr>
            <a:lvl2pPr marL="514350" indent="-171450">
              <a:buFont typeface="Arial" panose="020B0604020202020204" pitchFamily="34" charset="0"/>
              <a:buChar char="−"/>
              <a:defRPr/>
            </a:lvl2pPr>
          </a:lstStyle>
          <a:p>
            <a:pPr lvl="0"/>
            <a:r>
              <a:rPr lang="lt-LT" dirty="0" smtClean="0"/>
              <a:t>Add Content</a:t>
            </a:r>
            <a:endParaRPr lang="en-US" dirty="0" smtClean="0"/>
          </a:p>
        </p:txBody>
      </p:sp>
    </p:spTree>
    <p:extLst>
      <p:ext uri="{BB962C8B-B14F-4D97-AF65-F5344CB8AC3E}">
        <p14:creationId xmlns:p14="http://schemas.microsoft.com/office/powerpoint/2010/main" val="79279255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CF Content and Chart Layou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628008" y="1402868"/>
            <a:ext cx="4138865" cy="3229854"/>
          </a:xfrm>
        </p:spPr>
        <p:txBody>
          <a:bodyPr/>
          <a:lstStyle>
            <a:lvl1pPr marL="342900" indent="-342900">
              <a:buFont typeface="Arial" panose="020B0604020202020204" pitchFamily="34" charset="0"/>
              <a:buChar char="•"/>
              <a:defRPr/>
            </a:lvl1pPr>
            <a:lvl2pPr marL="514350" indent="-171450">
              <a:buFont typeface="Arial" panose="020B0604020202020204" pitchFamily="34" charset="0"/>
              <a:buChar char="−"/>
              <a:defRPr/>
            </a:lvl2pPr>
          </a:lstStyle>
          <a:p>
            <a:pPr lvl="0"/>
            <a:r>
              <a:rPr lang="en-US" dirty="0" smtClean="0"/>
              <a:t>Text</a:t>
            </a:r>
          </a:p>
        </p:txBody>
      </p:sp>
      <p:sp>
        <p:nvSpPr>
          <p:cNvPr id="13" name="Title Placeholder 1"/>
          <p:cNvSpPr>
            <a:spLocks noGrp="1"/>
          </p:cNvSpPr>
          <p:nvPr>
            <p:ph type="title" hasCustomPrompt="1"/>
          </p:nvPr>
        </p:nvSpPr>
        <p:spPr>
          <a:xfrm>
            <a:off x="628650" y="273844"/>
            <a:ext cx="7886700" cy="994172"/>
          </a:xfrm>
          <a:prstGeom prst="rect">
            <a:avLst/>
          </a:prstGeom>
        </p:spPr>
        <p:txBody>
          <a:bodyPr rtlCol="0">
            <a:normAutofit/>
          </a:body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3" name="Chart Placeholder 2"/>
          <p:cNvSpPr>
            <a:spLocks noGrp="1"/>
          </p:cNvSpPr>
          <p:nvPr>
            <p:ph type="chart" sz="quarter" idx="14" hasCustomPrompt="1"/>
          </p:nvPr>
        </p:nvSpPr>
        <p:spPr>
          <a:xfrm>
            <a:off x="4879182" y="1402556"/>
            <a:ext cx="3636169" cy="3230166"/>
          </a:xfrm>
        </p:spPr>
        <p:txBody>
          <a:bodyPr rtlCol="0">
            <a:normAutofit/>
          </a:bodyPr>
          <a:lstStyle>
            <a:lvl1pPr>
              <a:defRPr/>
            </a:lvl1pPr>
          </a:lstStyle>
          <a:p>
            <a:pPr lvl="0"/>
            <a:r>
              <a:rPr lang="en-US" noProof="0" dirty="0" smtClean="0"/>
              <a:t>Table</a:t>
            </a:r>
          </a:p>
        </p:txBody>
      </p:sp>
      <p:sp>
        <p:nvSpPr>
          <p:cNvPr id="5" name="Date Placeholder 3"/>
          <p:cNvSpPr>
            <a:spLocks noGrp="1"/>
          </p:cNvSpPr>
          <p:nvPr>
            <p:ph type="dt" sz="half" idx="15"/>
          </p:nvPr>
        </p:nvSpPr>
        <p:spPr/>
        <p:txBody>
          <a:bodyPr/>
          <a:lstStyle>
            <a:lvl1pPr>
              <a:defRPr/>
            </a:lvl1pPr>
          </a:lstStyle>
          <a:p>
            <a:fld id="{283520DE-205C-4FD3-A174-F744CAD1A9D8}" type="datetime1">
              <a:rPr lang="en-US" smtClean="0"/>
              <a:t>1/8/2016</a:t>
            </a:fld>
            <a:endParaRPr lang="en-US" dirty="0"/>
          </a:p>
        </p:txBody>
      </p:sp>
      <p:sp>
        <p:nvSpPr>
          <p:cNvPr id="6" name="Footer Placeholder 4"/>
          <p:cNvSpPr>
            <a:spLocks noGrp="1"/>
          </p:cNvSpPr>
          <p:nvPr>
            <p:ph type="ftr" sz="quarter" idx="16"/>
          </p:nvPr>
        </p:nvSpPr>
        <p:spPr/>
        <p:txBody>
          <a:bodyPr/>
          <a:lstStyle>
            <a:lvl1pPr>
              <a:defRPr/>
            </a:lvl1pPr>
          </a:lstStyle>
          <a:p>
            <a:r>
              <a:rPr lang="en-US" smtClean="0"/>
              <a:t>Why Upgrade Your Microsoft Dynamics NAV Solution?</a:t>
            </a:r>
            <a:endParaRPr lang="en-US" dirty="0" smtClean="0"/>
          </a:p>
        </p:txBody>
      </p:sp>
      <p:sp>
        <p:nvSpPr>
          <p:cNvPr id="7" name="Slide Number Placeholder 5"/>
          <p:cNvSpPr>
            <a:spLocks noGrp="1"/>
          </p:cNvSpPr>
          <p:nvPr>
            <p:ph type="sldNum" sz="quarter" idx="17"/>
          </p:nvPr>
        </p:nvSpPr>
        <p:spPr/>
        <p:txBody>
          <a:bodyPr/>
          <a:lstStyle>
            <a:lvl1pPr>
              <a:defRPr/>
            </a:lvl1pPr>
          </a:lstStyle>
          <a:p>
            <a:fld id="{2F3C97D9-29AA-4175-B7F9-8521FC89D3E0}" type="slidenum">
              <a:rPr lang="en-US" smtClean="0"/>
              <a:pPr/>
              <a:t>‹#›</a:t>
            </a:fld>
            <a:endParaRPr lang="en-US"/>
          </a:p>
        </p:txBody>
      </p:sp>
    </p:spTree>
    <p:extLst>
      <p:ext uri="{BB962C8B-B14F-4D97-AF65-F5344CB8AC3E}">
        <p14:creationId xmlns:p14="http://schemas.microsoft.com/office/powerpoint/2010/main" val="389692260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CF Chart and Content Layou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4376485" y="1403024"/>
            <a:ext cx="4138865" cy="3229854"/>
          </a:xfrm>
        </p:spPr>
        <p:txBody>
          <a:bodyPr/>
          <a:lstStyle>
            <a:lvl1pPr marL="342900" indent="-342900">
              <a:buFont typeface="Arial" panose="020B0604020202020204" pitchFamily="34" charset="0"/>
              <a:buChar char="•"/>
              <a:defRPr/>
            </a:lvl1pPr>
            <a:lvl2pPr marL="514350" indent="-171450">
              <a:buFont typeface="Arial" panose="020B0604020202020204" pitchFamily="34" charset="0"/>
              <a:buChar char="−"/>
              <a:defRPr/>
            </a:lvl2pPr>
          </a:lstStyle>
          <a:p>
            <a:pPr lvl="0"/>
            <a:r>
              <a:rPr lang="en-US" dirty="0" smtClean="0"/>
              <a:t>First level</a:t>
            </a:r>
          </a:p>
          <a:p>
            <a:pPr lvl="1"/>
            <a:r>
              <a:rPr lang="en-US" dirty="0" smtClean="0"/>
              <a:t>Second level</a:t>
            </a:r>
          </a:p>
          <a:p>
            <a:pPr lvl="2"/>
            <a:r>
              <a:rPr lang="en-US" dirty="0" smtClean="0"/>
              <a:t>Third level</a:t>
            </a:r>
          </a:p>
        </p:txBody>
      </p:sp>
      <p:sp>
        <p:nvSpPr>
          <p:cNvPr id="13" name="Title Placeholder 1"/>
          <p:cNvSpPr>
            <a:spLocks noGrp="1"/>
          </p:cNvSpPr>
          <p:nvPr>
            <p:ph type="title" hasCustomPrompt="1"/>
          </p:nvPr>
        </p:nvSpPr>
        <p:spPr>
          <a:xfrm>
            <a:off x="628650" y="273844"/>
            <a:ext cx="7886700" cy="994172"/>
          </a:xfrm>
          <a:prstGeom prst="rect">
            <a:avLst/>
          </a:prstGeom>
        </p:spPr>
        <p:txBody>
          <a:bodyPr rtlCol="0">
            <a:normAutofit/>
          </a:body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3" name="Chart Placeholder 2"/>
          <p:cNvSpPr>
            <a:spLocks noGrp="1"/>
          </p:cNvSpPr>
          <p:nvPr>
            <p:ph type="chart" sz="quarter" idx="14" hasCustomPrompt="1"/>
          </p:nvPr>
        </p:nvSpPr>
        <p:spPr>
          <a:xfrm>
            <a:off x="640557" y="1402712"/>
            <a:ext cx="3636169" cy="3230166"/>
          </a:xfrm>
        </p:spPr>
        <p:txBody>
          <a:bodyPr rtlCol="0">
            <a:normAutofit/>
          </a:bodyPr>
          <a:lstStyle>
            <a:lvl1pPr>
              <a:defRPr/>
            </a:lvl1pPr>
          </a:lstStyle>
          <a:p>
            <a:pPr lvl="0"/>
            <a:r>
              <a:rPr lang="en-US" noProof="0" dirty="0" smtClean="0"/>
              <a:t>Table</a:t>
            </a:r>
          </a:p>
        </p:txBody>
      </p:sp>
      <p:sp>
        <p:nvSpPr>
          <p:cNvPr id="5" name="Date Placeholder 3"/>
          <p:cNvSpPr>
            <a:spLocks noGrp="1"/>
          </p:cNvSpPr>
          <p:nvPr>
            <p:ph type="dt" sz="half" idx="15"/>
          </p:nvPr>
        </p:nvSpPr>
        <p:spPr/>
        <p:txBody>
          <a:bodyPr/>
          <a:lstStyle>
            <a:lvl1pPr>
              <a:defRPr/>
            </a:lvl1pPr>
          </a:lstStyle>
          <a:p>
            <a:fld id="{DD7D6E62-8062-4145-BE81-03CC21977720}" type="datetime1">
              <a:rPr lang="en-US" smtClean="0"/>
              <a:t>1/8/2016</a:t>
            </a:fld>
            <a:endParaRPr lang="en-US" dirty="0"/>
          </a:p>
        </p:txBody>
      </p:sp>
      <p:sp>
        <p:nvSpPr>
          <p:cNvPr id="6" name="Footer Placeholder 4"/>
          <p:cNvSpPr>
            <a:spLocks noGrp="1"/>
          </p:cNvSpPr>
          <p:nvPr>
            <p:ph type="ftr" sz="quarter" idx="16"/>
          </p:nvPr>
        </p:nvSpPr>
        <p:spPr/>
        <p:txBody>
          <a:bodyPr/>
          <a:lstStyle>
            <a:lvl1pPr>
              <a:defRPr/>
            </a:lvl1pPr>
          </a:lstStyle>
          <a:p>
            <a:r>
              <a:rPr lang="en-US" smtClean="0"/>
              <a:t>Why Upgrade Your Microsoft Dynamics NAV Solution?</a:t>
            </a:r>
            <a:endParaRPr lang="en-US" dirty="0" smtClean="0"/>
          </a:p>
        </p:txBody>
      </p:sp>
      <p:sp>
        <p:nvSpPr>
          <p:cNvPr id="7" name="Slide Number Placeholder 5"/>
          <p:cNvSpPr>
            <a:spLocks noGrp="1"/>
          </p:cNvSpPr>
          <p:nvPr>
            <p:ph type="sldNum" sz="quarter" idx="17"/>
          </p:nvPr>
        </p:nvSpPr>
        <p:spPr/>
        <p:txBody>
          <a:bodyPr/>
          <a:lstStyle>
            <a:lvl1pPr>
              <a:defRPr/>
            </a:lvl1pPr>
          </a:lstStyle>
          <a:p>
            <a:fld id="{2F3C97D9-29AA-4175-B7F9-8521FC89D3E0}" type="slidenum">
              <a:rPr lang="en-US" smtClean="0"/>
              <a:pPr/>
              <a:t>‹#›</a:t>
            </a:fld>
            <a:endParaRPr lang="en-US"/>
          </a:p>
        </p:txBody>
      </p:sp>
    </p:spTree>
    <p:extLst>
      <p:ext uri="{BB962C8B-B14F-4D97-AF65-F5344CB8AC3E}">
        <p14:creationId xmlns:p14="http://schemas.microsoft.com/office/powerpoint/2010/main" val="11159020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CF Chart and Chart Layout">
    <p:spTree>
      <p:nvGrpSpPr>
        <p:cNvPr id="1" name=""/>
        <p:cNvGrpSpPr/>
        <p:nvPr/>
      </p:nvGrpSpPr>
      <p:grpSpPr>
        <a:xfrm>
          <a:off x="0" y="0"/>
          <a:ext cx="0" cy="0"/>
          <a:chOff x="0" y="0"/>
          <a:chExt cx="0" cy="0"/>
        </a:xfrm>
      </p:grpSpPr>
      <p:sp>
        <p:nvSpPr>
          <p:cNvPr id="13" name="Title Placeholder 1"/>
          <p:cNvSpPr>
            <a:spLocks noGrp="1"/>
          </p:cNvSpPr>
          <p:nvPr>
            <p:ph type="title" hasCustomPrompt="1"/>
          </p:nvPr>
        </p:nvSpPr>
        <p:spPr>
          <a:xfrm>
            <a:off x="628650" y="273844"/>
            <a:ext cx="7886700" cy="994172"/>
          </a:xfrm>
          <a:prstGeom prst="rect">
            <a:avLst/>
          </a:prstGeom>
        </p:spPr>
        <p:txBody>
          <a:bodyPr rtlCol="0">
            <a:normAutofit/>
          </a:body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3" name="Chart Placeholder 2"/>
          <p:cNvSpPr>
            <a:spLocks noGrp="1"/>
          </p:cNvSpPr>
          <p:nvPr>
            <p:ph type="chart" sz="quarter" idx="14" hasCustomPrompt="1"/>
          </p:nvPr>
        </p:nvSpPr>
        <p:spPr>
          <a:xfrm>
            <a:off x="640557" y="1402712"/>
            <a:ext cx="3881628" cy="3230166"/>
          </a:xfrm>
        </p:spPr>
        <p:txBody>
          <a:bodyPr rtlCol="0">
            <a:normAutofit/>
          </a:bodyPr>
          <a:lstStyle>
            <a:lvl1pPr>
              <a:defRPr/>
            </a:lvl1pPr>
          </a:lstStyle>
          <a:p>
            <a:pPr lvl="0"/>
            <a:r>
              <a:rPr lang="lt-LT" noProof="0" dirty="0" smtClean="0"/>
              <a:t>Add </a:t>
            </a:r>
            <a:r>
              <a:rPr lang="en-US" noProof="0" dirty="0" smtClean="0"/>
              <a:t>Table</a:t>
            </a:r>
          </a:p>
        </p:txBody>
      </p:sp>
      <p:sp>
        <p:nvSpPr>
          <p:cNvPr id="5" name="Date Placeholder 3"/>
          <p:cNvSpPr>
            <a:spLocks noGrp="1"/>
          </p:cNvSpPr>
          <p:nvPr>
            <p:ph type="dt" sz="half" idx="15"/>
          </p:nvPr>
        </p:nvSpPr>
        <p:spPr/>
        <p:txBody>
          <a:bodyPr/>
          <a:lstStyle>
            <a:lvl1pPr>
              <a:defRPr/>
            </a:lvl1pPr>
          </a:lstStyle>
          <a:p>
            <a:fld id="{0072FDC1-BBA8-4091-B8CC-6FB0EB3DB8A9}" type="datetime1">
              <a:rPr lang="en-US" smtClean="0"/>
              <a:t>1/8/2016</a:t>
            </a:fld>
            <a:endParaRPr lang="en-US" dirty="0"/>
          </a:p>
        </p:txBody>
      </p:sp>
      <p:sp>
        <p:nvSpPr>
          <p:cNvPr id="6" name="Footer Placeholder 4"/>
          <p:cNvSpPr>
            <a:spLocks noGrp="1"/>
          </p:cNvSpPr>
          <p:nvPr>
            <p:ph type="ftr" sz="quarter" idx="16"/>
          </p:nvPr>
        </p:nvSpPr>
        <p:spPr/>
        <p:txBody>
          <a:bodyPr/>
          <a:lstStyle>
            <a:lvl1pPr>
              <a:defRPr/>
            </a:lvl1pPr>
          </a:lstStyle>
          <a:p>
            <a:r>
              <a:rPr lang="en-US" smtClean="0"/>
              <a:t>Why Upgrade Your Microsoft Dynamics NAV Solution?</a:t>
            </a:r>
            <a:endParaRPr lang="en-US" dirty="0" smtClean="0"/>
          </a:p>
        </p:txBody>
      </p:sp>
      <p:sp>
        <p:nvSpPr>
          <p:cNvPr id="7" name="Slide Number Placeholder 5"/>
          <p:cNvSpPr>
            <a:spLocks noGrp="1"/>
          </p:cNvSpPr>
          <p:nvPr>
            <p:ph type="sldNum" sz="quarter" idx="17"/>
          </p:nvPr>
        </p:nvSpPr>
        <p:spPr/>
        <p:txBody>
          <a:bodyPr/>
          <a:lstStyle>
            <a:lvl1pPr>
              <a:defRPr/>
            </a:lvl1pPr>
          </a:lstStyle>
          <a:p>
            <a:fld id="{2F3C97D9-29AA-4175-B7F9-8521FC89D3E0}" type="slidenum">
              <a:rPr lang="en-US" smtClean="0"/>
              <a:pPr/>
              <a:t>‹#›</a:t>
            </a:fld>
            <a:endParaRPr lang="en-US"/>
          </a:p>
        </p:txBody>
      </p:sp>
      <p:sp>
        <p:nvSpPr>
          <p:cNvPr id="8" name="Chart Placeholder 2"/>
          <p:cNvSpPr>
            <a:spLocks noGrp="1"/>
          </p:cNvSpPr>
          <p:nvPr>
            <p:ph type="chart" sz="quarter" idx="18" hasCustomPrompt="1"/>
          </p:nvPr>
        </p:nvSpPr>
        <p:spPr>
          <a:xfrm>
            <a:off x="4633722" y="1402712"/>
            <a:ext cx="3881628" cy="3230166"/>
          </a:xfrm>
        </p:spPr>
        <p:txBody>
          <a:bodyPr rtlCol="0">
            <a:normAutofit/>
          </a:bodyPr>
          <a:lstStyle>
            <a:lvl1pPr>
              <a:defRPr/>
            </a:lvl1pPr>
          </a:lstStyle>
          <a:p>
            <a:pPr lvl="0"/>
            <a:r>
              <a:rPr lang="lt-LT" noProof="0" dirty="0" smtClean="0"/>
              <a:t>Add </a:t>
            </a:r>
            <a:r>
              <a:rPr lang="en-US" noProof="0" dirty="0" smtClean="0"/>
              <a:t>Table</a:t>
            </a:r>
          </a:p>
        </p:txBody>
      </p:sp>
    </p:spTree>
    <p:extLst>
      <p:ext uri="{BB962C8B-B14F-4D97-AF65-F5344CB8AC3E}">
        <p14:creationId xmlns:p14="http://schemas.microsoft.com/office/powerpoint/2010/main" val="227836530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CF Picture and Content Layou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4376485" y="1403024"/>
            <a:ext cx="4138865" cy="3229854"/>
          </a:xfrm>
        </p:spPr>
        <p:txBody>
          <a:bodyPr/>
          <a:lstStyle>
            <a:lvl1pPr marL="342900" indent="-342900">
              <a:buFont typeface="Arial" panose="020B0604020202020204" pitchFamily="34" charset="0"/>
              <a:buChar char="•"/>
              <a:defRPr/>
            </a:lvl1pPr>
            <a:lvl2pPr marL="514350" indent="-171450">
              <a:buFont typeface="Arial" panose="020B0604020202020204" pitchFamily="34" charset="0"/>
              <a:buChar char="−"/>
              <a:defRPr/>
            </a:lvl2pPr>
          </a:lstStyle>
          <a:p>
            <a:pPr lvl="0"/>
            <a:r>
              <a:rPr lang="en-US" dirty="0" smtClean="0"/>
              <a:t>First level</a:t>
            </a:r>
          </a:p>
          <a:p>
            <a:pPr lvl="1"/>
            <a:r>
              <a:rPr lang="en-US" dirty="0" smtClean="0"/>
              <a:t>Second level</a:t>
            </a:r>
          </a:p>
          <a:p>
            <a:pPr lvl="2"/>
            <a:r>
              <a:rPr lang="en-US" dirty="0" smtClean="0"/>
              <a:t>Third level</a:t>
            </a:r>
          </a:p>
        </p:txBody>
      </p:sp>
      <p:sp>
        <p:nvSpPr>
          <p:cNvPr id="13" name="Title Placeholder 1"/>
          <p:cNvSpPr>
            <a:spLocks noGrp="1"/>
          </p:cNvSpPr>
          <p:nvPr>
            <p:ph type="title" hasCustomPrompt="1"/>
          </p:nvPr>
        </p:nvSpPr>
        <p:spPr>
          <a:xfrm>
            <a:off x="628650" y="273844"/>
            <a:ext cx="7886700" cy="994172"/>
          </a:xfrm>
          <a:prstGeom prst="rect">
            <a:avLst/>
          </a:prstGeom>
        </p:spPr>
        <p:txBody>
          <a:bodyPr rtlCol="0">
            <a:normAutofit/>
          </a:body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5" name="Date Placeholder 3"/>
          <p:cNvSpPr>
            <a:spLocks noGrp="1"/>
          </p:cNvSpPr>
          <p:nvPr>
            <p:ph type="dt" sz="half" idx="15"/>
          </p:nvPr>
        </p:nvSpPr>
        <p:spPr/>
        <p:txBody>
          <a:bodyPr/>
          <a:lstStyle>
            <a:lvl1pPr>
              <a:defRPr/>
            </a:lvl1pPr>
          </a:lstStyle>
          <a:p>
            <a:fld id="{933DCEE7-6C9D-46D3-BF09-141636F154B2}" type="datetime1">
              <a:rPr lang="en-US" smtClean="0"/>
              <a:t>1/8/2016</a:t>
            </a:fld>
            <a:endParaRPr lang="en-US" dirty="0"/>
          </a:p>
        </p:txBody>
      </p:sp>
      <p:sp>
        <p:nvSpPr>
          <p:cNvPr id="6" name="Footer Placeholder 4"/>
          <p:cNvSpPr>
            <a:spLocks noGrp="1"/>
          </p:cNvSpPr>
          <p:nvPr>
            <p:ph type="ftr" sz="quarter" idx="16"/>
          </p:nvPr>
        </p:nvSpPr>
        <p:spPr/>
        <p:txBody>
          <a:bodyPr/>
          <a:lstStyle>
            <a:lvl1pPr>
              <a:defRPr/>
            </a:lvl1pPr>
          </a:lstStyle>
          <a:p>
            <a:r>
              <a:rPr lang="en-US" smtClean="0"/>
              <a:t>Why Upgrade Your Microsoft Dynamics NAV Solution?</a:t>
            </a:r>
            <a:endParaRPr lang="en-US" dirty="0" smtClean="0"/>
          </a:p>
        </p:txBody>
      </p:sp>
      <p:sp>
        <p:nvSpPr>
          <p:cNvPr id="7" name="Slide Number Placeholder 5"/>
          <p:cNvSpPr>
            <a:spLocks noGrp="1"/>
          </p:cNvSpPr>
          <p:nvPr>
            <p:ph type="sldNum" sz="quarter" idx="17"/>
          </p:nvPr>
        </p:nvSpPr>
        <p:spPr/>
        <p:txBody>
          <a:bodyPr/>
          <a:lstStyle>
            <a:lvl1pPr>
              <a:defRPr/>
            </a:lvl1pPr>
          </a:lstStyle>
          <a:p>
            <a:fld id="{2F3C97D9-29AA-4175-B7F9-8521FC89D3E0}" type="slidenum">
              <a:rPr lang="en-US" smtClean="0"/>
              <a:pPr/>
              <a:t>‹#›</a:t>
            </a:fld>
            <a:endParaRPr lang="en-US"/>
          </a:p>
        </p:txBody>
      </p:sp>
      <p:sp>
        <p:nvSpPr>
          <p:cNvPr id="4" name="Picture Placeholder 3"/>
          <p:cNvSpPr>
            <a:spLocks noGrp="1"/>
          </p:cNvSpPr>
          <p:nvPr>
            <p:ph type="pic" sz="quarter" idx="18"/>
          </p:nvPr>
        </p:nvSpPr>
        <p:spPr>
          <a:xfrm>
            <a:off x="627460" y="1402400"/>
            <a:ext cx="3632414" cy="3230478"/>
          </a:xfrm>
        </p:spPr>
        <p:txBody>
          <a:bodyPr/>
          <a:lstStyle/>
          <a:p>
            <a:r>
              <a:rPr lang="en-US" smtClean="0"/>
              <a:t>Click icon to add picture</a:t>
            </a:r>
            <a:endParaRPr lang="en-US"/>
          </a:p>
        </p:txBody>
      </p:sp>
    </p:spTree>
    <p:extLst>
      <p:ext uri="{BB962C8B-B14F-4D97-AF65-F5344CB8AC3E}">
        <p14:creationId xmlns:p14="http://schemas.microsoft.com/office/powerpoint/2010/main" val="207423360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CF Graph and Content Layou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4376485" y="1403024"/>
            <a:ext cx="4138865" cy="3229854"/>
          </a:xfrm>
        </p:spPr>
        <p:txBody>
          <a:bodyPr/>
          <a:lstStyle>
            <a:lvl1pPr marL="342900" indent="-342900">
              <a:buFont typeface="Arial" panose="020B0604020202020204" pitchFamily="34" charset="0"/>
              <a:buChar char="•"/>
              <a:defRPr/>
            </a:lvl1pPr>
            <a:lvl2pPr marL="600075" indent="-257175">
              <a:buFont typeface="Arial" panose="020B0604020202020204" pitchFamily="34" charset="0"/>
              <a:buChar char="−"/>
              <a:defRPr/>
            </a:lvl2pPr>
          </a:lstStyle>
          <a:p>
            <a:pPr lvl="0"/>
            <a:r>
              <a:rPr lang="en-US" dirty="0" smtClean="0"/>
              <a:t>First level</a:t>
            </a:r>
          </a:p>
          <a:p>
            <a:pPr lvl="1"/>
            <a:r>
              <a:rPr lang="en-US" dirty="0" smtClean="0"/>
              <a:t>Second level</a:t>
            </a:r>
          </a:p>
          <a:p>
            <a:pPr lvl="2"/>
            <a:r>
              <a:rPr lang="en-US" dirty="0" smtClean="0"/>
              <a:t>Third level</a:t>
            </a:r>
          </a:p>
        </p:txBody>
      </p:sp>
      <p:sp>
        <p:nvSpPr>
          <p:cNvPr id="13" name="Title Placeholder 1"/>
          <p:cNvSpPr>
            <a:spLocks noGrp="1"/>
          </p:cNvSpPr>
          <p:nvPr>
            <p:ph type="title" hasCustomPrompt="1"/>
          </p:nvPr>
        </p:nvSpPr>
        <p:spPr>
          <a:xfrm>
            <a:off x="628650" y="273844"/>
            <a:ext cx="7886700" cy="994172"/>
          </a:xfrm>
          <a:prstGeom prst="rect">
            <a:avLst/>
          </a:prstGeom>
        </p:spPr>
        <p:txBody>
          <a:bodyPr rtlCol="0">
            <a:normAutofit/>
          </a:body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5" name="Date Placeholder 3"/>
          <p:cNvSpPr>
            <a:spLocks noGrp="1"/>
          </p:cNvSpPr>
          <p:nvPr>
            <p:ph type="dt" sz="half" idx="15"/>
          </p:nvPr>
        </p:nvSpPr>
        <p:spPr/>
        <p:txBody>
          <a:bodyPr/>
          <a:lstStyle>
            <a:lvl1pPr>
              <a:defRPr/>
            </a:lvl1pPr>
          </a:lstStyle>
          <a:p>
            <a:fld id="{FDE5B4D9-AD80-484E-9DDE-DA40E9A088D7}" type="datetime1">
              <a:rPr lang="en-US" smtClean="0"/>
              <a:t>1/8/2016</a:t>
            </a:fld>
            <a:endParaRPr lang="en-US" dirty="0"/>
          </a:p>
        </p:txBody>
      </p:sp>
      <p:sp>
        <p:nvSpPr>
          <p:cNvPr id="6" name="Footer Placeholder 4"/>
          <p:cNvSpPr>
            <a:spLocks noGrp="1"/>
          </p:cNvSpPr>
          <p:nvPr>
            <p:ph type="ftr" sz="quarter" idx="16"/>
          </p:nvPr>
        </p:nvSpPr>
        <p:spPr/>
        <p:txBody>
          <a:bodyPr/>
          <a:lstStyle>
            <a:lvl1pPr>
              <a:defRPr/>
            </a:lvl1pPr>
          </a:lstStyle>
          <a:p>
            <a:r>
              <a:rPr lang="en-US" smtClean="0"/>
              <a:t>Why Upgrade Your Microsoft Dynamics NAV Solution?</a:t>
            </a:r>
            <a:endParaRPr lang="en-US" dirty="0" smtClean="0"/>
          </a:p>
        </p:txBody>
      </p:sp>
      <p:sp>
        <p:nvSpPr>
          <p:cNvPr id="7" name="Slide Number Placeholder 5"/>
          <p:cNvSpPr>
            <a:spLocks noGrp="1"/>
          </p:cNvSpPr>
          <p:nvPr>
            <p:ph type="sldNum" sz="quarter" idx="17"/>
          </p:nvPr>
        </p:nvSpPr>
        <p:spPr/>
        <p:txBody>
          <a:bodyPr/>
          <a:lstStyle>
            <a:lvl1pPr>
              <a:defRPr/>
            </a:lvl1pPr>
          </a:lstStyle>
          <a:p>
            <a:fld id="{2F3C97D9-29AA-4175-B7F9-8521FC89D3E0}" type="slidenum">
              <a:rPr lang="en-US" smtClean="0"/>
              <a:pPr/>
              <a:t>‹#›</a:t>
            </a:fld>
            <a:endParaRPr lang="en-US"/>
          </a:p>
        </p:txBody>
      </p:sp>
      <p:sp>
        <p:nvSpPr>
          <p:cNvPr id="3" name="Content Placeholder 2"/>
          <p:cNvSpPr>
            <a:spLocks noGrp="1"/>
          </p:cNvSpPr>
          <p:nvPr>
            <p:ph sz="quarter" idx="18" hasCustomPrompt="1"/>
          </p:nvPr>
        </p:nvSpPr>
        <p:spPr>
          <a:xfrm>
            <a:off x="627460" y="1397976"/>
            <a:ext cx="3645694" cy="3234902"/>
          </a:xfrm>
        </p:spPr>
        <p:txBody>
          <a:bodyPr/>
          <a:lstStyle>
            <a:lvl1pPr>
              <a:defRPr/>
            </a:lvl1pPr>
          </a:lstStyle>
          <a:p>
            <a:pPr lvl="0"/>
            <a:r>
              <a:rPr lang="en-US" dirty="0" smtClean="0"/>
              <a:t>Insert</a:t>
            </a:r>
            <a:endParaRPr lang="en-US" dirty="0"/>
          </a:p>
        </p:txBody>
      </p:sp>
    </p:spTree>
    <p:extLst>
      <p:ext uri="{BB962C8B-B14F-4D97-AF65-F5344CB8AC3E}">
        <p14:creationId xmlns:p14="http://schemas.microsoft.com/office/powerpoint/2010/main" val="367180249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CF Two Contents Layou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841" y="273844"/>
            <a:ext cx="7886700" cy="994172"/>
          </a:xfrm>
        </p:spPr>
        <p:txBody>
          <a:bodyPr/>
          <a:lstStyle>
            <a:lvl1pPr>
              <a:defRPr/>
            </a:lvl1p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3" name="Text Placeholder 2"/>
          <p:cNvSpPr>
            <a:spLocks noGrp="1"/>
          </p:cNvSpPr>
          <p:nvPr>
            <p:ph type="body" idx="1" hasCustomPrompt="1"/>
          </p:nvPr>
        </p:nvSpPr>
        <p:spPr>
          <a:xfrm>
            <a:off x="629842" y="1260872"/>
            <a:ext cx="3868340" cy="617934"/>
          </a:xfrm>
        </p:spPr>
        <p:txBody>
          <a:bodyPr anchor="ctr"/>
          <a:lstStyle>
            <a:lvl1pPr marL="0" indent="0">
              <a:buNone/>
              <a:defRPr sz="21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Headline</a:t>
            </a:r>
          </a:p>
        </p:txBody>
      </p:sp>
      <p:sp>
        <p:nvSpPr>
          <p:cNvPr id="5" name="Text Placeholder 4"/>
          <p:cNvSpPr>
            <a:spLocks noGrp="1"/>
          </p:cNvSpPr>
          <p:nvPr>
            <p:ph type="body" sz="quarter" idx="3" hasCustomPrompt="1"/>
          </p:nvPr>
        </p:nvSpPr>
        <p:spPr>
          <a:xfrm>
            <a:off x="4629150" y="1260872"/>
            <a:ext cx="3887391" cy="617934"/>
          </a:xfrm>
        </p:spPr>
        <p:txBody>
          <a:bodyPr anchor="ct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Headline</a:t>
            </a:r>
          </a:p>
        </p:txBody>
      </p:sp>
      <p:sp>
        <p:nvSpPr>
          <p:cNvPr id="7" name="Date Placeholder 3"/>
          <p:cNvSpPr>
            <a:spLocks noGrp="1"/>
          </p:cNvSpPr>
          <p:nvPr>
            <p:ph type="dt" sz="half" idx="10"/>
          </p:nvPr>
        </p:nvSpPr>
        <p:spPr/>
        <p:txBody>
          <a:bodyPr/>
          <a:lstStyle>
            <a:lvl1pPr>
              <a:defRPr/>
            </a:lvl1pPr>
          </a:lstStyle>
          <a:p>
            <a:fld id="{79707947-330C-46F0-A791-EA924DA92724}" type="datetime1">
              <a:rPr lang="en-US" smtClean="0"/>
              <a:t>1/8/2016</a:t>
            </a:fld>
            <a:endParaRPr lang="en-US" dirty="0"/>
          </a:p>
        </p:txBody>
      </p:sp>
      <p:sp>
        <p:nvSpPr>
          <p:cNvPr id="8" name="Footer Placeholder 4"/>
          <p:cNvSpPr>
            <a:spLocks noGrp="1"/>
          </p:cNvSpPr>
          <p:nvPr>
            <p:ph type="ftr" sz="quarter" idx="11"/>
          </p:nvPr>
        </p:nvSpPr>
        <p:spPr/>
        <p:txBody>
          <a:bodyPr/>
          <a:lstStyle>
            <a:lvl1pPr>
              <a:defRPr/>
            </a:lvl1pPr>
          </a:lstStyle>
          <a:p>
            <a:r>
              <a:rPr lang="en-US" smtClean="0"/>
              <a:t>Why Upgrade Your Microsoft Dynamics NAV Solution?</a:t>
            </a:r>
            <a:endParaRPr lang="en-US" dirty="0" smtClean="0"/>
          </a:p>
        </p:txBody>
      </p:sp>
      <p:sp>
        <p:nvSpPr>
          <p:cNvPr id="9" name="Slide Number Placeholder 5"/>
          <p:cNvSpPr>
            <a:spLocks noGrp="1"/>
          </p:cNvSpPr>
          <p:nvPr>
            <p:ph type="sldNum" sz="quarter" idx="12"/>
          </p:nvPr>
        </p:nvSpPr>
        <p:spPr/>
        <p:txBody>
          <a:bodyPr/>
          <a:lstStyle>
            <a:lvl1pPr>
              <a:defRPr/>
            </a:lvl1pPr>
          </a:lstStyle>
          <a:p>
            <a:fld id="{2F3C97D9-29AA-4175-B7F9-8521FC89D3E0}" type="slidenum">
              <a:rPr lang="en-US" smtClean="0"/>
              <a:pPr/>
              <a:t>‹#›</a:t>
            </a:fld>
            <a:endParaRPr lang="en-US"/>
          </a:p>
        </p:txBody>
      </p:sp>
      <p:sp>
        <p:nvSpPr>
          <p:cNvPr id="11" name="Text Placeholder 10"/>
          <p:cNvSpPr>
            <a:spLocks noGrp="1"/>
          </p:cNvSpPr>
          <p:nvPr>
            <p:ph type="body" sz="quarter" idx="13" hasCustomPrompt="1"/>
          </p:nvPr>
        </p:nvSpPr>
        <p:spPr>
          <a:xfrm>
            <a:off x="627460" y="1878806"/>
            <a:ext cx="3870722" cy="2763441"/>
          </a:xfrm>
        </p:spPr>
        <p:txBody>
          <a:bodyPr/>
          <a:lstStyle>
            <a:lvl1pPr marL="342900" indent="-342900">
              <a:buFont typeface="Arial" panose="020B0604020202020204" pitchFamily="34" charset="0"/>
              <a:buChar char="•"/>
              <a:defRPr sz="2100"/>
            </a:lvl1pPr>
            <a:lvl2pPr marL="514350" indent="-171450">
              <a:buFont typeface="Arial" panose="020B0604020202020204" pitchFamily="34" charset="0"/>
              <a:buChar char="−"/>
              <a:defRPr sz="1800" baseline="0"/>
            </a:lvl2pPr>
            <a:lvl3pPr>
              <a:defRPr baseline="0"/>
            </a:lvl3pPr>
          </a:lstStyle>
          <a:p>
            <a:pPr lvl="0"/>
            <a:r>
              <a:rPr lang="en-US" dirty="0" smtClean="0"/>
              <a:t>Text</a:t>
            </a:r>
            <a:endParaRPr lang="en-US" dirty="0"/>
          </a:p>
        </p:txBody>
      </p:sp>
      <p:sp>
        <p:nvSpPr>
          <p:cNvPr id="12" name="Text Placeholder 10"/>
          <p:cNvSpPr>
            <a:spLocks noGrp="1"/>
          </p:cNvSpPr>
          <p:nvPr>
            <p:ph type="body" sz="quarter" idx="14" hasCustomPrompt="1"/>
          </p:nvPr>
        </p:nvSpPr>
        <p:spPr>
          <a:xfrm>
            <a:off x="4629150" y="1878806"/>
            <a:ext cx="3870722" cy="2763441"/>
          </a:xfrm>
        </p:spPr>
        <p:txBody>
          <a:bodyPr/>
          <a:lstStyle>
            <a:lvl1pPr marL="342900" indent="-342900">
              <a:buFont typeface="Arial" panose="020B0604020202020204" pitchFamily="34" charset="0"/>
              <a:buChar char="•"/>
              <a:defRPr sz="2100"/>
            </a:lvl1pPr>
            <a:lvl2pPr marL="514350" indent="-171450">
              <a:buFont typeface="Arial" panose="020B0604020202020204" pitchFamily="34" charset="0"/>
              <a:buChar char="−"/>
              <a:defRPr sz="1800" baseline="0"/>
            </a:lvl2pPr>
            <a:lvl3pPr>
              <a:defRPr baseline="0"/>
            </a:lvl3pPr>
          </a:lstStyle>
          <a:p>
            <a:pPr lvl="0"/>
            <a:r>
              <a:rPr lang="en-US" dirty="0" smtClean="0"/>
              <a:t>Text</a:t>
            </a:r>
            <a:endParaRPr lang="en-US" dirty="0"/>
          </a:p>
        </p:txBody>
      </p:sp>
    </p:spTree>
    <p:extLst>
      <p:ext uri="{BB962C8B-B14F-4D97-AF65-F5344CB8AC3E}">
        <p14:creationId xmlns:p14="http://schemas.microsoft.com/office/powerpoint/2010/main" val="33730024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CF Two Texts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841" y="273844"/>
            <a:ext cx="7886700" cy="994172"/>
          </a:xfrm>
        </p:spPr>
        <p:txBody>
          <a:bodyPr/>
          <a:lstStyle>
            <a:lvl1pPr>
              <a:defRPr/>
            </a:lvl1p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7" name="Date Placeholder 3"/>
          <p:cNvSpPr>
            <a:spLocks noGrp="1"/>
          </p:cNvSpPr>
          <p:nvPr>
            <p:ph type="dt" sz="half" idx="10"/>
          </p:nvPr>
        </p:nvSpPr>
        <p:spPr/>
        <p:txBody>
          <a:bodyPr/>
          <a:lstStyle>
            <a:lvl1pPr>
              <a:defRPr/>
            </a:lvl1pPr>
          </a:lstStyle>
          <a:p>
            <a:fld id="{09FB8083-656A-4EF7-9E32-5BDC36C6E702}" type="datetime1">
              <a:rPr lang="en-US" smtClean="0"/>
              <a:t>1/8/2016</a:t>
            </a:fld>
            <a:endParaRPr lang="en-US" dirty="0"/>
          </a:p>
        </p:txBody>
      </p:sp>
      <p:sp>
        <p:nvSpPr>
          <p:cNvPr id="8" name="Footer Placeholder 4"/>
          <p:cNvSpPr>
            <a:spLocks noGrp="1"/>
          </p:cNvSpPr>
          <p:nvPr>
            <p:ph type="ftr" sz="quarter" idx="11"/>
          </p:nvPr>
        </p:nvSpPr>
        <p:spPr/>
        <p:txBody>
          <a:bodyPr/>
          <a:lstStyle>
            <a:lvl1pPr>
              <a:defRPr/>
            </a:lvl1pPr>
          </a:lstStyle>
          <a:p>
            <a:r>
              <a:rPr lang="en-US" smtClean="0"/>
              <a:t>Why Upgrade Your Microsoft Dynamics NAV Solution?</a:t>
            </a:r>
            <a:endParaRPr lang="en-US" dirty="0" smtClean="0"/>
          </a:p>
        </p:txBody>
      </p:sp>
      <p:sp>
        <p:nvSpPr>
          <p:cNvPr id="9" name="Slide Number Placeholder 5"/>
          <p:cNvSpPr>
            <a:spLocks noGrp="1"/>
          </p:cNvSpPr>
          <p:nvPr>
            <p:ph type="sldNum" sz="quarter" idx="12"/>
          </p:nvPr>
        </p:nvSpPr>
        <p:spPr/>
        <p:txBody>
          <a:bodyPr/>
          <a:lstStyle>
            <a:lvl1pPr>
              <a:defRPr/>
            </a:lvl1pPr>
          </a:lstStyle>
          <a:p>
            <a:fld id="{2F3C97D9-29AA-4175-B7F9-8521FC89D3E0}" type="slidenum">
              <a:rPr lang="en-US" smtClean="0"/>
              <a:pPr/>
              <a:t>‹#›</a:t>
            </a:fld>
            <a:endParaRPr lang="en-US"/>
          </a:p>
        </p:txBody>
      </p:sp>
      <p:sp>
        <p:nvSpPr>
          <p:cNvPr id="11" name="Text Placeholder 10"/>
          <p:cNvSpPr>
            <a:spLocks noGrp="1"/>
          </p:cNvSpPr>
          <p:nvPr>
            <p:ph type="body" sz="quarter" idx="13" hasCustomPrompt="1"/>
          </p:nvPr>
        </p:nvSpPr>
        <p:spPr>
          <a:xfrm>
            <a:off x="627460" y="1325366"/>
            <a:ext cx="3870722" cy="3316881"/>
          </a:xfrm>
        </p:spPr>
        <p:txBody>
          <a:bodyPr/>
          <a:lstStyle>
            <a:lvl1pPr marL="342900" indent="-342900">
              <a:buFont typeface="Arial" panose="020B0604020202020204" pitchFamily="34" charset="0"/>
              <a:buChar char="•"/>
              <a:defRPr sz="2100"/>
            </a:lvl1pPr>
            <a:lvl2pPr marL="514350" indent="-171450">
              <a:buFont typeface="Arial" panose="020B0604020202020204" pitchFamily="34" charset="0"/>
              <a:buChar char="−"/>
              <a:defRPr sz="1800" baseline="0"/>
            </a:lvl2pPr>
            <a:lvl3pPr>
              <a:defRPr baseline="0"/>
            </a:lvl3pPr>
          </a:lstStyle>
          <a:p>
            <a:pPr lvl="0"/>
            <a:r>
              <a:rPr lang="en-US" dirty="0" smtClean="0"/>
              <a:t>Text</a:t>
            </a:r>
            <a:endParaRPr lang="en-US" dirty="0"/>
          </a:p>
        </p:txBody>
      </p:sp>
      <p:sp>
        <p:nvSpPr>
          <p:cNvPr id="12" name="Text Placeholder 10"/>
          <p:cNvSpPr>
            <a:spLocks noGrp="1"/>
          </p:cNvSpPr>
          <p:nvPr>
            <p:ph type="body" sz="quarter" idx="14" hasCustomPrompt="1"/>
          </p:nvPr>
        </p:nvSpPr>
        <p:spPr>
          <a:xfrm>
            <a:off x="4629150" y="1325366"/>
            <a:ext cx="3870722" cy="3316881"/>
          </a:xfrm>
        </p:spPr>
        <p:txBody>
          <a:bodyPr/>
          <a:lstStyle>
            <a:lvl1pPr marL="342900" indent="-342900">
              <a:buFont typeface="Arial" panose="020B0604020202020204" pitchFamily="34" charset="0"/>
              <a:buChar char="•"/>
              <a:defRPr sz="2100"/>
            </a:lvl1pPr>
            <a:lvl2pPr marL="514350" indent="-171450">
              <a:buFont typeface="Arial" panose="020B0604020202020204" pitchFamily="34" charset="0"/>
              <a:buChar char="−"/>
              <a:defRPr sz="1800" baseline="0"/>
            </a:lvl2pPr>
            <a:lvl3pPr>
              <a:defRPr baseline="0"/>
            </a:lvl3pPr>
          </a:lstStyle>
          <a:p>
            <a:pPr lvl="0"/>
            <a:r>
              <a:rPr lang="en-US" dirty="0" smtClean="0"/>
              <a:t>Text</a:t>
            </a:r>
            <a:endParaRPr lang="en-US" dirty="0"/>
          </a:p>
        </p:txBody>
      </p:sp>
    </p:spTree>
    <p:extLst>
      <p:ext uri="{BB962C8B-B14F-4D97-AF65-F5344CB8AC3E}">
        <p14:creationId xmlns:p14="http://schemas.microsoft.com/office/powerpoint/2010/main" val="296801479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CF Title and Imag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3" name="Date Placeholder 3"/>
          <p:cNvSpPr>
            <a:spLocks noGrp="1"/>
          </p:cNvSpPr>
          <p:nvPr>
            <p:ph type="dt" sz="half" idx="10"/>
          </p:nvPr>
        </p:nvSpPr>
        <p:spPr/>
        <p:txBody>
          <a:bodyPr/>
          <a:lstStyle>
            <a:lvl1pPr>
              <a:defRPr/>
            </a:lvl1pPr>
          </a:lstStyle>
          <a:p>
            <a:fld id="{29A8D56F-B927-4BF4-A952-DC99C79250B6}" type="datetime1">
              <a:rPr lang="en-US" smtClean="0"/>
              <a:t>1/8/2016</a:t>
            </a:fld>
            <a:endParaRPr lang="en-US" dirty="0"/>
          </a:p>
        </p:txBody>
      </p:sp>
      <p:sp>
        <p:nvSpPr>
          <p:cNvPr id="4" name="Footer Placeholder 4"/>
          <p:cNvSpPr>
            <a:spLocks noGrp="1"/>
          </p:cNvSpPr>
          <p:nvPr>
            <p:ph type="ftr" sz="quarter" idx="11"/>
          </p:nvPr>
        </p:nvSpPr>
        <p:spPr/>
        <p:txBody>
          <a:bodyPr/>
          <a:lstStyle>
            <a:lvl1pPr>
              <a:defRPr/>
            </a:lvl1pPr>
          </a:lstStyle>
          <a:p>
            <a:r>
              <a:rPr lang="en-US" smtClean="0"/>
              <a:t>Why Upgrade Your Microsoft Dynamics NAV Solution?</a:t>
            </a:r>
            <a:endParaRPr lang="en-US" dirty="0" smtClean="0"/>
          </a:p>
        </p:txBody>
      </p:sp>
      <p:sp>
        <p:nvSpPr>
          <p:cNvPr id="5" name="Slide Number Placeholder 5"/>
          <p:cNvSpPr>
            <a:spLocks noGrp="1"/>
          </p:cNvSpPr>
          <p:nvPr>
            <p:ph type="sldNum" sz="quarter" idx="12"/>
          </p:nvPr>
        </p:nvSpPr>
        <p:spPr/>
        <p:txBody>
          <a:bodyPr/>
          <a:lstStyle>
            <a:lvl1pPr>
              <a:defRPr/>
            </a:lvl1pPr>
          </a:lstStyle>
          <a:p>
            <a:fld id="{2F3C97D9-29AA-4175-B7F9-8521FC89D3E0}" type="slidenum">
              <a:rPr lang="en-US" smtClean="0"/>
              <a:pPr/>
              <a:t>‹#›</a:t>
            </a:fld>
            <a:endParaRPr lang="en-US"/>
          </a:p>
        </p:txBody>
      </p:sp>
      <p:sp>
        <p:nvSpPr>
          <p:cNvPr id="8" name="Picture Placeholder 7"/>
          <p:cNvSpPr>
            <a:spLocks noGrp="1"/>
          </p:cNvSpPr>
          <p:nvPr>
            <p:ph type="pic" sz="quarter" idx="18" hasCustomPrompt="1"/>
          </p:nvPr>
        </p:nvSpPr>
        <p:spPr>
          <a:xfrm>
            <a:off x="627460" y="1358504"/>
            <a:ext cx="7887890" cy="3238500"/>
          </a:xfrm>
        </p:spPr>
        <p:txBody>
          <a:bodyPr/>
          <a:lstStyle>
            <a:lvl1pPr>
              <a:defRPr/>
            </a:lvl1pPr>
          </a:lstStyle>
          <a:p>
            <a:r>
              <a:rPr lang="en-US" dirty="0" smtClean="0"/>
              <a:t>Add </a:t>
            </a:r>
            <a:r>
              <a:rPr lang="lt-LT" dirty="0" smtClean="0"/>
              <a:t>Image</a:t>
            </a:r>
            <a:endParaRPr lang="en-US" dirty="0"/>
          </a:p>
        </p:txBody>
      </p:sp>
    </p:spTree>
    <p:extLst>
      <p:ext uri="{BB962C8B-B14F-4D97-AF65-F5344CB8AC3E}">
        <p14:creationId xmlns:p14="http://schemas.microsoft.com/office/powerpoint/2010/main" val="385247252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CF Title and Char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3" name="Date Placeholder 3"/>
          <p:cNvSpPr>
            <a:spLocks noGrp="1"/>
          </p:cNvSpPr>
          <p:nvPr>
            <p:ph type="dt" sz="half" idx="10"/>
          </p:nvPr>
        </p:nvSpPr>
        <p:spPr/>
        <p:txBody>
          <a:bodyPr/>
          <a:lstStyle>
            <a:lvl1pPr>
              <a:defRPr/>
            </a:lvl1pPr>
          </a:lstStyle>
          <a:p>
            <a:fld id="{09208D87-E50F-47FD-8489-036655C59D4D}" type="datetime1">
              <a:rPr lang="en-US" smtClean="0"/>
              <a:t>1/8/2016</a:t>
            </a:fld>
            <a:endParaRPr lang="en-US" dirty="0"/>
          </a:p>
        </p:txBody>
      </p:sp>
      <p:sp>
        <p:nvSpPr>
          <p:cNvPr id="4" name="Footer Placeholder 4"/>
          <p:cNvSpPr>
            <a:spLocks noGrp="1"/>
          </p:cNvSpPr>
          <p:nvPr>
            <p:ph type="ftr" sz="quarter" idx="11"/>
          </p:nvPr>
        </p:nvSpPr>
        <p:spPr/>
        <p:txBody>
          <a:bodyPr/>
          <a:lstStyle>
            <a:lvl1pPr>
              <a:defRPr/>
            </a:lvl1pPr>
          </a:lstStyle>
          <a:p>
            <a:r>
              <a:rPr lang="en-US" smtClean="0"/>
              <a:t>Why Upgrade Your Microsoft Dynamics NAV Solution?</a:t>
            </a:r>
            <a:endParaRPr lang="en-US" dirty="0" smtClean="0"/>
          </a:p>
        </p:txBody>
      </p:sp>
      <p:sp>
        <p:nvSpPr>
          <p:cNvPr id="5" name="Slide Number Placeholder 5"/>
          <p:cNvSpPr>
            <a:spLocks noGrp="1"/>
          </p:cNvSpPr>
          <p:nvPr>
            <p:ph type="sldNum" sz="quarter" idx="12"/>
          </p:nvPr>
        </p:nvSpPr>
        <p:spPr/>
        <p:txBody>
          <a:bodyPr/>
          <a:lstStyle>
            <a:lvl1pPr>
              <a:defRPr/>
            </a:lvl1pPr>
          </a:lstStyle>
          <a:p>
            <a:fld id="{2F3C97D9-29AA-4175-B7F9-8521FC89D3E0}" type="slidenum">
              <a:rPr lang="en-US" smtClean="0"/>
              <a:pPr/>
              <a:t>‹#›</a:t>
            </a:fld>
            <a:endParaRPr lang="en-US"/>
          </a:p>
        </p:txBody>
      </p:sp>
      <p:sp>
        <p:nvSpPr>
          <p:cNvPr id="7" name="Chart Placeholder 6"/>
          <p:cNvSpPr>
            <a:spLocks noGrp="1"/>
          </p:cNvSpPr>
          <p:nvPr>
            <p:ph type="chart" sz="quarter" idx="19" hasCustomPrompt="1"/>
          </p:nvPr>
        </p:nvSpPr>
        <p:spPr>
          <a:xfrm>
            <a:off x="627460" y="1358504"/>
            <a:ext cx="7887890" cy="3238499"/>
          </a:xfrm>
        </p:spPr>
        <p:txBody>
          <a:bodyPr/>
          <a:lstStyle>
            <a:lvl1pPr>
              <a:defRPr/>
            </a:lvl1pPr>
          </a:lstStyle>
          <a:p>
            <a:r>
              <a:rPr lang="lt-LT" dirty="0" smtClean="0"/>
              <a:t>Add Chart</a:t>
            </a:r>
            <a:endParaRPr lang="en-US" dirty="0"/>
          </a:p>
        </p:txBody>
      </p:sp>
    </p:spTree>
    <p:extLst>
      <p:ext uri="{BB962C8B-B14F-4D97-AF65-F5344CB8AC3E}">
        <p14:creationId xmlns:p14="http://schemas.microsoft.com/office/powerpoint/2010/main" val="31565437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4"/>
            <a:ext cx="7772400" cy="1282799"/>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51758F-521B-4EE6-96DD-B77396E6B055}" type="datetime1">
              <a:rPr lang="en-US" smtClean="0"/>
              <a:t>1/8/2016</a:t>
            </a:fld>
            <a:endParaRPr lang="en-US"/>
          </a:p>
        </p:txBody>
      </p:sp>
      <p:sp>
        <p:nvSpPr>
          <p:cNvPr id="6" name="Slide Number Placeholder 5"/>
          <p:cNvSpPr>
            <a:spLocks noGrp="1"/>
          </p:cNvSpPr>
          <p:nvPr>
            <p:ph type="sldNum" sz="quarter" idx="12"/>
          </p:nvPr>
        </p:nvSpPr>
        <p:spPr/>
        <p:txBody>
          <a:bodyPr/>
          <a:lstStyle/>
          <a:p>
            <a:fld id="{2F3C97D9-29AA-4175-B7F9-8521FC89D3E0}" type="slidenum">
              <a:rPr lang="en-US" smtClean="0"/>
              <a:t>‹#›</a:t>
            </a:fld>
            <a:endParaRPr lang="en-US"/>
          </a:p>
        </p:txBody>
      </p:sp>
      <p:sp>
        <p:nvSpPr>
          <p:cNvPr id="7"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Tree>
    <p:extLst>
      <p:ext uri="{BB962C8B-B14F-4D97-AF65-F5344CB8AC3E}">
        <p14:creationId xmlns:p14="http://schemas.microsoft.com/office/powerpoint/2010/main" val="299589230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CF Title and Charts or graphs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3" name="Date Placeholder 3"/>
          <p:cNvSpPr>
            <a:spLocks noGrp="1"/>
          </p:cNvSpPr>
          <p:nvPr>
            <p:ph type="dt" sz="half" idx="10"/>
          </p:nvPr>
        </p:nvSpPr>
        <p:spPr/>
        <p:txBody>
          <a:bodyPr/>
          <a:lstStyle>
            <a:lvl1pPr>
              <a:defRPr/>
            </a:lvl1pPr>
          </a:lstStyle>
          <a:p>
            <a:fld id="{A57A74D5-A769-4927-8233-30C5913305A6}" type="datetime1">
              <a:rPr lang="en-US" smtClean="0"/>
              <a:t>1/8/2016</a:t>
            </a:fld>
            <a:endParaRPr lang="en-US" dirty="0"/>
          </a:p>
        </p:txBody>
      </p:sp>
      <p:sp>
        <p:nvSpPr>
          <p:cNvPr id="4" name="Footer Placeholder 4"/>
          <p:cNvSpPr>
            <a:spLocks noGrp="1"/>
          </p:cNvSpPr>
          <p:nvPr>
            <p:ph type="ftr" sz="quarter" idx="11"/>
          </p:nvPr>
        </p:nvSpPr>
        <p:spPr/>
        <p:txBody>
          <a:bodyPr/>
          <a:lstStyle>
            <a:lvl1pPr>
              <a:defRPr/>
            </a:lvl1pPr>
          </a:lstStyle>
          <a:p>
            <a:r>
              <a:rPr lang="en-US" smtClean="0"/>
              <a:t>Why Upgrade Your Microsoft Dynamics NAV Solution?</a:t>
            </a:r>
            <a:endParaRPr lang="en-US" dirty="0" smtClean="0"/>
          </a:p>
        </p:txBody>
      </p:sp>
      <p:sp>
        <p:nvSpPr>
          <p:cNvPr id="5" name="Slide Number Placeholder 5"/>
          <p:cNvSpPr>
            <a:spLocks noGrp="1"/>
          </p:cNvSpPr>
          <p:nvPr>
            <p:ph type="sldNum" sz="quarter" idx="12"/>
          </p:nvPr>
        </p:nvSpPr>
        <p:spPr/>
        <p:txBody>
          <a:bodyPr/>
          <a:lstStyle>
            <a:lvl1pPr>
              <a:defRPr/>
            </a:lvl1pPr>
          </a:lstStyle>
          <a:p>
            <a:fld id="{2F3C97D9-29AA-4175-B7F9-8521FC89D3E0}" type="slidenum">
              <a:rPr lang="en-US" smtClean="0"/>
              <a:pPr/>
              <a:t>‹#›</a:t>
            </a:fld>
            <a:endParaRPr lang="en-US"/>
          </a:p>
        </p:txBody>
      </p:sp>
      <p:sp>
        <p:nvSpPr>
          <p:cNvPr id="8" name="Content Placeholder 7"/>
          <p:cNvSpPr>
            <a:spLocks noGrp="1"/>
          </p:cNvSpPr>
          <p:nvPr>
            <p:ph sz="quarter" idx="20" hasCustomPrompt="1"/>
          </p:nvPr>
        </p:nvSpPr>
        <p:spPr>
          <a:xfrm>
            <a:off x="627459" y="1358503"/>
            <a:ext cx="7887891" cy="3238499"/>
          </a:xfrm>
        </p:spPr>
        <p:txBody>
          <a:bodyPr/>
          <a:lstStyle>
            <a:lvl1pPr>
              <a:defRPr/>
            </a:lvl1pPr>
          </a:lstStyle>
          <a:p>
            <a:pPr lvl="0"/>
            <a:r>
              <a:rPr lang="lt-LT" dirty="0" smtClean="0"/>
              <a:t>Add </a:t>
            </a:r>
            <a:r>
              <a:rPr lang="en-US" dirty="0" smtClean="0"/>
              <a:t>Content</a:t>
            </a:r>
            <a:endParaRPr lang="en-US" dirty="0"/>
          </a:p>
        </p:txBody>
      </p:sp>
    </p:spTree>
    <p:extLst>
      <p:ext uri="{BB962C8B-B14F-4D97-AF65-F5344CB8AC3E}">
        <p14:creationId xmlns:p14="http://schemas.microsoft.com/office/powerpoint/2010/main" val="13317527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CF Title and 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sz="2700" dirty="0" smtClean="0">
                <a:latin typeface="Arial" panose="020B0604020202020204" pitchFamily="34" charset="0"/>
                <a:cs typeface="Arial" panose="020B0604020202020204" pitchFamily="34" charset="0"/>
              </a:rPr>
              <a:t>Headline Must Be One Line Only</a:t>
            </a:r>
            <a:endParaRPr lang="en-US" dirty="0"/>
          </a:p>
        </p:txBody>
      </p:sp>
      <p:sp>
        <p:nvSpPr>
          <p:cNvPr id="3" name="Date Placeholder 3"/>
          <p:cNvSpPr>
            <a:spLocks noGrp="1"/>
          </p:cNvSpPr>
          <p:nvPr>
            <p:ph type="dt" sz="half" idx="10"/>
          </p:nvPr>
        </p:nvSpPr>
        <p:spPr/>
        <p:txBody>
          <a:bodyPr/>
          <a:lstStyle>
            <a:lvl1pPr>
              <a:defRPr/>
            </a:lvl1pPr>
          </a:lstStyle>
          <a:p>
            <a:fld id="{5D8FA208-477C-470B-8F20-CB4820547290}" type="datetime1">
              <a:rPr lang="en-US" smtClean="0"/>
              <a:t>1/8/2016</a:t>
            </a:fld>
            <a:endParaRPr lang="en-US" dirty="0"/>
          </a:p>
        </p:txBody>
      </p:sp>
      <p:sp>
        <p:nvSpPr>
          <p:cNvPr id="4" name="Footer Placeholder 4"/>
          <p:cNvSpPr>
            <a:spLocks noGrp="1"/>
          </p:cNvSpPr>
          <p:nvPr>
            <p:ph type="ftr" sz="quarter" idx="11"/>
          </p:nvPr>
        </p:nvSpPr>
        <p:spPr/>
        <p:txBody>
          <a:bodyPr/>
          <a:lstStyle>
            <a:lvl1pPr>
              <a:defRPr/>
            </a:lvl1pPr>
          </a:lstStyle>
          <a:p>
            <a:r>
              <a:rPr lang="en-US" smtClean="0"/>
              <a:t>Why Upgrade Your Microsoft Dynamics NAV Solution?</a:t>
            </a:r>
            <a:endParaRPr lang="en-US" dirty="0" smtClean="0"/>
          </a:p>
        </p:txBody>
      </p:sp>
      <p:sp>
        <p:nvSpPr>
          <p:cNvPr id="5" name="Slide Number Placeholder 5"/>
          <p:cNvSpPr>
            <a:spLocks noGrp="1"/>
          </p:cNvSpPr>
          <p:nvPr>
            <p:ph type="sldNum" sz="quarter" idx="12"/>
          </p:nvPr>
        </p:nvSpPr>
        <p:spPr/>
        <p:txBody>
          <a:bodyPr/>
          <a:lstStyle>
            <a:lvl1pPr>
              <a:defRPr/>
            </a:lvl1pPr>
          </a:lstStyle>
          <a:p>
            <a:fld id="{2F3C97D9-29AA-4175-B7F9-8521FC89D3E0}" type="slidenum">
              <a:rPr lang="en-US" smtClean="0"/>
              <a:pPr/>
              <a:t>‹#›</a:t>
            </a:fld>
            <a:endParaRPr lang="en-US"/>
          </a:p>
        </p:txBody>
      </p:sp>
      <p:sp>
        <p:nvSpPr>
          <p:cNvPr id="7" name="Table Placeholder 6"/>
          <p:cNvSpPr>
            <a:spLocks noGrp="1"/>
          </p:cNvSpPr>
          <p:nvPr>
            <p:ph type="tbl" sz="quarter" idx="21" hasCustomPrompt="1"/>
          </p:nvPr>
        </p:nvSpPr>
        <p:spPr>
          <a:xfrm>
            <a:off x="627459" y="1358503"/>
            <a:ext cx="7887891" cy="3238499"/>
          </a:xfrm>
        </p:spPr>
        <p:txBody>
          <a:bodyPr/>
          <a:lstStyle>
            <a:lvl1pPr>
              <a:defRPr/>
            </a:lvl1pPr>
          </a:lstStyle>
          <a:p>
            <a:r>
              <a:rPr lang="lt-LT" dirty="0" smtClean="0"/>
              <a:t>Add Table</a:t>
            </a:r>
            <a:endParaRPr lang="en-US" dirty="0"/>
          </a:p>
        </p:txBody>
      </p:sp>
    </p:spTree>
    <p:extLst>
      <p:ext uri="{BB962C8B-B14F-4D97-AF65-F5344CB8AC3E}">
        <p14:creationId xmlns:p14="http://schemas.microsoft.com/office/powerpoint/2010/main" val="1462508539"/>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CF_Simple 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Headline Must Be One Line Only</a:t>
            </a:r>
            <a:endParaRPr lang="en-US" dirty="0"/>
          </a:p>
        </p:txBody>
      </p:sp>
      <p:sp>
        <p:nvSpPr>
          <p:cNvPr id="3" name="Date Placeholder 2"/>
          <p:cNvSpPr>
            <a:spLocks noGrp="1"/>
          </p:cNvSpPr>
          <p:nvPr>
            <p:ph type="dt" sz="half" idx="10"/>
          </p:nvPr>
        </p:nvSpPr>
        <p:spPr/>
        <p:txBody>
          <a:bodyPr/>
          <a:lstStyle/>
          <a:p>
            <a:fld id="{0DCE99E2-61F6-483A-B7F1-E335F3A24172}" type="datetime1">
              <a:rPr lang="en-US" smtClean="0"/>
              <a:t>1/8/2016</a:t>
            </a:fld>
            <a:endParaRPr lang="en-US" dirty="0"/>
          </a:p>
        </p:txBody>
      </p:sp>
      <p:sp>
        <p:nvSpPr>
          <p:cNvPr id="4" name="Footer Placeholder 3"/>
          <p:cNvSpPr>
            <a:spLocks noGrp="1"/>
          </p:cNvSpPr>
          <p:nvPr>
            <p:ph type="ftr" sz="quarter" idx="11"/>
          </p:nvPr>
        </p:nvSpPr>
        <p:spPr/>
        <p:txBody>
          <a:bodyPr/>
          <a:lstStyle/>
          <a:p>
            <a:r>
              <a:rPr lang="en-US" smtClean="0"/>
              <a:t>Why Upgrade Your Microsoft Dynamics NAV Solution?</a:t>
            </a:r>
            <a:endParaRPr lang="en-US" dirty="0" smtClean="0"/>
          </a:p>
        </p:txBody>
      </p:sp>
      <p:sp>
        <p:nvSpPr>
          <p:cNvPr id="5" name="Slide Number Placeholder 4"/>
          <p:cNvSpPr>
            <a:spLocks noGrp="1"/>
          </p:cNvSpPr>
          <p:nvPr>
            <p:ph type="sldNum" sz="quarter" idx="12"/>
          </p:nvPr>
        </p:nvSpPr>
        <p:spPr/>
        <p:txBody>
          <a:bodyPr/>
          <a:lstStyle/>
          <a:p>
            <a:fld id="{2F3C97D9-29AA-4175-B7F9-8521FC89D3E0}" type="slidenum">
              <a:rPr lang="en-US" smtClean="0"/>
              <a:pPr/>
              <a:t>‹#›</a:t>
            </a:fld>
            <a:endParaRPr lang="en-US"/>
          </a:p>
        </p:txBody>
      </p:sp>
      <p:sp>
        <p:nvSpPr>
          <p:cNvPr id="8" name="Text Placeholder 7"/>
          <p:cNvSpPr>
            <a:spLocks noGrp="1"/>
          </p:cNvSpPr>
          <p:nvPr>
            <p:ph type="body" sz="quarter" idx="22" hasCustomPrompt="1"/>
          </p:nvPr>
        </p:nvSpPr>
        <p:spPr>
          <a:xfrm>
            <a:off x="627460" y="1358504"/>
            <a:ext cx="7887890" cy="3238500"/>
          </a:xfrm>
        </p:spPr>
        <p:txBody>
          <a:bodyPr/>
          <a:lstStyle>
            <a:lvl1pPr marL="342900" indent="-342900">
              <a:buFont typeface="Arial" panose="020B0604020202020204" pitchFamily="34" charset="0"/>
              <a:buChar char="•"/>
              <a:defRPr/>
            </a:lvl1pPr>
          </a:lstStyle>
          <a:p>
            <a:pPr lvl="0"/>
            <a:r>
              <a:rPr lang="en-US" dirty="0" smtClean="0"/>
              <a:t>Text</a:t>
            </a:r>
            <a:endParaRPr lang="en-US" dirty="0"/>
          </a:p>
        </p:txBody>
      </p:sp>
    </p:spTree>
    <p:extLst>
      <p:ext uri="{BB962C8B-B14F-4D97-AF65-F5344CB8AC3E}">
        <p14:creationId xmlns:p14="http://schemas.microsoft.com/office/powerpoint/2010/main" val="261434598"/>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fld id="{8B5A09D1-6787-4E18-8428-8FDEA6486B34}" type="datetime1">
              <a:rPr lang="en-US" smtClean="0"/>
              <a:t>1/8/2016</a:t>
            </a:fld>
            <a:endParaRPr lang="en-US"/>
          </a:p>
        </p:txBody>
      </p:sp>
      <p:sp>
        <p:nvSpPr>
          <p:cNvPr id="5" name="Footer Placeholder 4"/>
          <p:cNvSpPr>
            <a:spLocks noGrp="1"/>
          </p:cNvSpPr>
          <p:nvPr>
            <p:ph type="ftr" sz="quarter" idx="11"/>
          </p:nvPr>
        </p:nvSpPr>
        <p:spPr/>
        <p:txBody>
          <a:bodyPr/>
          <a:lstStyle>
            <a:lvl1pPr>
              <a:defRPr/>
            </a:lvl1p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2"/>
          </p:nvPr>
        </p:nvSpPr>
        <p:spPr/>
        <p:txBody>
          <a:bodyPr/>
          <a:lstStyle>
            <a:lvl1pPr>
              <a:defRPr/>
            </a:lvl1pPr>
          </a:lstStyle>
          <a:p>
            <a:fld id="{2F3C97D9-29AA-4175-B7F9-8521FC89D3E0}" type="slidenum">
              <a:rPr lang="en-US" smtClean="0"/>
              <a:t>‹#›</a:t>
            </a:fld>
            <a:endParaRPr lang="en-US"/>
          </a:p>
        </p:txBody>
      </p:sp>
    </p:spTree>
    <p:extLst>
      <p:ext uri="{BB962C8B-B14F-4D97-AF65-F5344CB8AC3E}">
        <p14:creationId xmlns:p14="http://schemas.microsoft.com/office/powerpoint/2010/main" val="126550941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1CF Two Contents Comparison Layou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841" y="273844"/>
            <a:ext cx="7886700" cy="994172"/>
          </a:xfrm>
        </p:spPr>
        <p:txBody>
          <a:bodyPr/>
          <a:lstStyle>
            <a:lvl1pPr>
              <a:defRPr/>
            </a:lvl1pPr>
          </a:lstStyle>
          <a:p>
            <a:r>
              <a:rPr lang="en-US" dirty="0" smtClean="0"/>
              <a:t>Title</a:t>
            </a:r>
            <a:endParaRPr lang="en-US" dirty="0"/>
          </a:p>
        </p:txBody>
      </p:sp>
      <p:sp>
        <p:nvSpPr>
          <p:cNvPr id="3" name="Text Placeholder 2"/>
          <p:cNvSpPr>
            <a:spLocks noGrp="1"/>
          </p:cNvSpPr>
          <p:nvPr>
            <p:ph type="body" idx="1"/>
          </p:nvPr>
        </p:nvSpPr>
        <p:spPr>
          <a:xfrm>
            <a:off x="629842" y="1260872"/>
            <a:ext cx="3868340" cy="617934"/>
          </a:xfrm>
        </p:spPr>
        <p:txBody>
          <a:bodyPr anchor="ct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normAutofit/>
          </a:bodyPr>
          <a:lstStyle>
            <a:lvl1pPr marL="257175" indent="-257175">
              <a:buFont typeface="Arial" panose="020B0604020202020204" pitchFamily="34" charset="0"/>
              <a:buChar char="•"/>
              <a:defRPr sz="1800"/>
            </a:lvl1pPr>
          </a:lstStyle>
          <a:p>
            <a:pPr lvl="0"/>
            <a:r>
              <a:rPr lang="en-US" smtClean="0"/>
              <a:t>Click to edit Master text styles</a:t>
            </a:r>
          </a:p>
        </p:txBody>
      </p:sp>
      <p:sp>
        <p:nvSpPr>
          <p:cNvPr id="5" name="Text Placeholder 4"/>
          <p:cNvSpPr>
            <a:spLocks noGrp="1"/>
          </p:cNvSpPr>
          <p:nvPr>
            <p:ph type="body" sz="quarter" idx="3"/>
          </p:nvPr>
        </p:nvSpPr>
        <p:spPr>
          <a:xfrm>
            <a:off x="4629150" y="1260872"/>
            <a:ext cx="3887391" cy="617934"/>
          </a:xfrm>
        </p:spPr>
        <p:txBody>
          <a:bodyPr anchor="ct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normAutofit/>
          </a:bodyPr>
          <a:lstStyle>
            <a:lvl1pPr marL="257175" indent="-257175">
              <a:buFont typeface="Arial" panose="020B0604020202020204" pitchFamily="34" charset="0"/>
              <a:buChar char="•"/>
              <a:defRPr sz="1800"/>
            </a:lvl1pPr>
          </a:lstStyle>
          <a:p>
            <a:pPr lvl="0"/>
            <a:r>
              <a:rPr lang="en-US" smtClean="0"/>
              <a:t>Click to edit Master text styles</a:t>
            </a:r>
          </a:p>
        </p:txBody>
      </p:sp>
      <p:sp>
        <p:nvSpPr>
          <p:cNvPr id="7" name="Date Placeholder 3"/>
          <p:cNvSpPr>
            <a:spLocks noGrp="1"/>
          </p:cNvSpPr>
          <p:nvPr>
            <p:ph type="dt" sz="half" idx="10"/>
          </p:nvPr>
        </p:nvSpPr>
        <p:spPr/>
        <p:txBody>
          <a:bodyPr/>
          <a:lstStyle>
            <a:lvl1pPr>
              <a:defRPr/>
            </a:lvl1pPr>
          </a:lstStyle>
          <a:p>
            <a:fld id="{D6916610-C9AE-4C39-9897-ECB8420A5FDE}" type="datetime1">
              <a:rPr lang="en-US" smtClean="0"/>
              <a:t>1/8/2016</a:t>
            </a:fld>
            <a:endParaRPr lang="en-US" dirty="0"/>
          </a:p>
        </p:txBody>
      </p:sp>
      <p:sp>
        <p:nvSpPr>
          <p:cNvPr id="8" name="Footer Placeholder 4"/>
          <p:cNvSpPr>
            <a:spLocks noGrp="1"/>
          </p:cNvSpPr>
          <p:nvPr>
            <p:ph type="ftr" sz="quarter" idx="11"/>
          </p:nvPr>
        </p:nvSpPr>
        <p:spPr/>
        <p:txBody>
          <a:bodyPr/>
          <a:lstStyle>
            <a:lvl1pPr>
              <a:defRPr/>
            </a:lvl1pPr>
          </a:lstStyle>
          <a:p>
            <a:r>
              <a:rPr lang="en-US" smtClean="0"/>
              <a:t>Why Upgrade Your Microsoft Dynamics NAV Solution?</a:t>
            </a:r>
            <a:endParaRPr lang="en-US" dirty="0" smtClean="0"/>
          </a:p>
        </p:txBody>
      </p:sp>
      <p:sp>
        <p:nvSpPr>
          <p:cNvPr id="9" name="Slide Number Placeholder 5"/>
          <p:cNvSpPr>
            <a:spLocks noGrp="1"/>
          </p:cNvSpPr>
          <p:nvPr>
            <p:ph type="sldNum" sz="quarter" idx="12"/>
          </p:nvPr>
        </p:nvSpPr>
        <p:spPr/>
        <p:txBody>
          <a:bodyPr/>
          <a:lstStyle>
            <a:lvl1pPr>
              <a:defRPr/>
            </a:lvl1pPr>
          </a:lstStyle>
          <a:p>
            <a:fld id="{2F3C97D9-29AA-4175-B7F9-8521FC89D3E0}" type="slidenum">
              <a:rPr lang="en-US" smtClean="0"/>
              <a:pPr/>
              <a:t>‹#›</a:t>
            </a:fld>
            <a:endParaRPr lang="en-US"/>
          </a:p>
        </p:txBody>
      </p:sp>
    </p:spTree>
    <p:extLst>
      <p:ext uri="{BB962C8B-B14F-4D97-AF65-F5344CB8AC3E}">
        <p14:creationId xmlns:p14="http://schemas.microsoft.com/office/powerpoint/2010/main" val="3337718484"/>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5944F18A-CD42-4FA1-B16F-79D68537BAE5}" type="datetime1">
              <a:rPr lang="en-US" smtClean="0"/>
              <a:t>1/8/2016</a:t>
            </a:fld>
            <a:endParaRPr lang="en-US"/>
          </a:p>
        </p:txBody>
      </p:sp>
      <p:sp>
        <p:nvSpPr>
          <p:cNvPr id="5" name="Footer Placeholder 4"/>
          <p:cNvSpPr>
            <a:spLocks noGrp="1"/>
          </p:cNvSpPr>
          <p:nvPr>
            <p:ph type="ftr" sz="quarter" idx="11"/>
          </p:nvPr>
        </p:nvSpPr>
        <p:spPr/>
        <p:txBody>
          <a:bodyPr/>
          <a:lstStyle>
            <a:lvl1pPr>
              <a:defRPr/>
            </a:lvl1p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2"/>
          </p:nvPr>
        </p:nvSpPr>
        <p:spPr/>
        <p:txBody>
          <a:bodyPr/>
          <a:lstStyle>
            <a:lvl1pPr>
              <a:defRPr/>
            </a:lvl1pPr>
          </a:lstStyle>
          <a:p>
            <a:fld id="{2F3C97D9-29AA-4175-B7F9-8521FC89D3E0}" type="slidenum">
              <a:rPr lang="en-US" smtClean="0"/>
              <a:t>‹#›</a:t>
            </a:fld>
            <a:endParaRPr lang="en-US"/>
          </a:p>
        </p:txBody>
      </p:sp>
    </p:spTree>
    <p:extLst>
      <p:ext uri="{BB962C8B-B14F-4D97-AF65-F5344CB8AC3E}">
        <p14:creationId xmlns:p14="http://schemas.microsoft.com/office/powerpoint/2010/main" val="22559097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1CF Section slide layout">
    <p:bg>
      <p:bgPr>
        <a:solidFill>
          <a:srgbClr val="2096F3"/>
        </a:solid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5779" y="4638675"/>
            <a:ext cx="829818" cy="348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Placeholder 5"/>
          <p:cNvSpPr>
            <a:spLocks noGrp="1"/>
          </p:cNvSpPr>
          <p:nvPr>
            <p:ph type="body" sz="quarter" idx="13" hasCustomPrompt="1"/>
          </p:nvPr>
        </p:nvSpPr>
        <p:spPr>
          <a:xfrm>
            <a:off x="627460" y="3080084"/>
            <a:ext cx="7958138" cy="1430004"/>
          </a:xfrm>
        </p:spPr>
        <p:txBody>
          <a:bodyPr/>
          <a:lstStyle>
            <a:lvl1pPr>
              <a:defRPr>
                <a:solidFill>
                  <a:schemeClr val="bg1"/>
                </a:solidFill>
              </a:defRPr>
            </a:lvl1pPr>
          </a:lstStyle>
          <a:p>
            <a:pPr lvl="0"/>
            <a:r>
              <a:rPr lang="lt-LT" dirty="0" smtClean="0"/>
              <a:t>Subhead must go here</a:t>
            </a:r>
            <a:endParaRPr lang="en-US" dirty="0"/>
          </a:p>
        </p:txBody>
      </p:sp>
      <p:sp>
        <p:nvSpPr>
          <p:cNvPr id="2" name="Title 1"/>
          <p:cNvSpPr>
            <a:spLocks noGrp="1"/>
          </p:cNvSpPr>
          <p:nvPr>
            <p:ph type="title" hasCustomPrompt="1"/>
          </p:nvPr>
        </p:nvSpPr>
        <p:spPr>
          <a:xfrm>
            <a:off x="627460" y="382191"/>
            <a:ext cx="7958138" cy="2638412"/>
          </a:xfrm>
        </p:spPr>
        <p:txBody>
          <a:bodyPr anchor="b"/>
          <a:lstStyle>
            <a:lvl1pPr>
              <a:defRPr b="1">
                <a:solidFill>
                  <a:schemeClr val="bg1"/>
                </a:solidFill>
              </a:defRPr>
            </a:lvl1pPr>
          </a:lstStyle>
          <a:p>
            <a:r>
              <a:rPr lang="lt-LT" dirty="0" smtClean="0"/>
              <a:t>Section Header</a:t>
            </a:r>
            <a:endParaRPr lang="en-US" dirty="0"/>
          </a:p>
        </p:txBody>
      </p:sp>
    </p:spTree>
    <p:extLst>
      <p:ext uri="{BB962C8B-B14F-4D97-AF65-F5344CB8AC3E}">
        <p14:creationId xmlns:p14="http://schemas.microsoft.com/office/powerpoint/2010/main" val="121238528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1CF Thank You slide layout">
    <p:bg>
      <p:bgPr>
        <a:solidFill>
          <a:srgbClr val="2096F3"/>
        </a:solid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459" y="237812"/>
            <a:ext cx="1794377" cy="754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Placeholder 5"/>
          <p:cNvSpPr>
            <a:spLocks noGrp="1"/>
          </p:cNvSpPr>
          <p:nvPr>
            <p:ph type="body" sz="quarter" idx="13" hasCustomPrompt="1"/>
          </p:nvPr>
        </p:nvSpPr>
        <p:spPr>
          <a:xfrm>
            <a:off x="627460" y="3552290"/>
            <a:ext cx="7958138" cy="957796"/>
          </a:xfrm>
        </p:spPr>
        <p:txBody>
          <a:bodyPr/>
          <a:lstStyle>
            <a:lvl1pPr>
              <a:defRPr sz="1500" b="1" baseline="0">
                <a:solidFill>
                  <a:schemeClr val="bg1"/>
                </a:solidFill>
              </a:defRPr>
            </a:lvl1pPr>
          </a:lstStyle>
          <a:p>
            <a:pPr lvl="0"/>
            <a:r>
              <a:rPr lang="lt-LT" dirty="0" smtClean="0"/>
              <a:t>Contact Information</a:t>
            </a:r>
            <a:endParaRPr lang="en-US" dirty="0"/>
          </a:p>
        </p:txBody>
      </p:sp>
      <p:sp>
        <p:nvSpPr>
          <p:cNvPr id="2" name="Title 1"/>
          <p:cNvSpPr>
            <a:spLocks noGrp="1"/>
          </p:cNvSpPr>
          <p:nvPr>
            <p:ph type="title" hasCustomPrompt="1"/>
          </p:nvPr>
        </p:nvSpPr>
        <p:spPr>
          <a:xfrm>
            <a:off x="627459" y="237813"/>
            <a:ext cx="7958138" cy="3251346"/>
          </a:xfrm>
        </p:spPr>
        <p:txBody>
          <a:bodyPr anchor="b"/>
          <a:lstStyle>
            <a:lvl1pPr>
              <a:defRPr b="1" baseline="0">
                <a:solidFill>
                  <a:schemeClr val="bg1"/>
                </a:solidFill>
              </a:defRPr>
            </a:lvl1pPr>
          </a:lstStyle>
          <a:p>
            <a:r>
              <a:rPr lang="lt-LT" dirty="0" smtClean="0"/>
              <a:t>Thank you</a:t>
            </a:r>
            <a:r>
              <a:rPr lang="en-US" dirty="0" smtClean="0"/>
              <a:t>!</a:t>
            </a:r>
            <a:endParaRPr lang="en-US" dirty="0"/>
          </a:p>
        </p:txBody>
      </p:sp>
    </p:spTree>
    <p:extLst>
      <p:ext uri="{BB962C8B-B14F-4D97-AF65-F5344CB8AC3E}">
        <p14:creationId xmlns:p14="http://schemas.microsoft.com/office/powerpoint/2010/main" val="140696694"/>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C3B3C99C-4DEE-43D4-9F65-248C1FBC472C}" type="datetime1">
              <a:rPr lang="en-US" smtClean="0"/>
              <a:t>1/8/2016</a:t>
            </a:fld>
            <a:endParaRPr lang="en-US"/>
          </a:p>
        </p:txBody>
      </p:sp>
      <p:sp>
        <p:nvSpPr>
          <p:cNvPr id="6" name="Footer Placeholder 4"/>
          <p:cNvSpPr>
            <a:spLocks noGrp="1"/>
          </p:cNvSpPr>
          <p:nvPr>
            <p:ph type="ftr" sz="quarter" idx="11"/>
          </p:nvPr>
        </p:nvSpPr>
        <p:spPr/>
        <p:txBody>
          <a:bodyPr/>
          <a:lstStyle>
            <a:lvl1pPr>
              <a:defRPr/>
            </a:lvl1pPr>
          </a:lstStyle>
          <a:p>
            <a:r>
              <a:rPr lang="en-US" noProof="0" smtClean="0"/>
              <a:t>Why Upgrade Your Microsoft Dynamics NAV Solution?</a:t>
            </a:r>
            <a:endParaRPr lang="en-US" noProof="0" dirty="0"/>
          </a:p>
        </p:txBody>
      </p:sp>
      <p:sp>
        <p:nvSpPr>
          <p:cNvPr id="7" name="Slide Number Placeholder 5"/>
          <p:cNvSpPr>
            <a:spLocks noGrp="1"/>
          </p:cNvSpPr>
          <p:nvPr>
            <p:ph type="sldNum" sz="quarter" idx="12"/>
          </p:nvPr>
        </p:nvSpPr>
        <p:spPr/>
        <p:txBody>
          <a:bodyPr/>
          <a:lstStyle>
            <a:lvl1pPr>
              <a:defRPr/>
            </a:lvl1pPr>
          </a:lstStyle>
          <a:p>
            <a:fld id="{2F3C97D9-29AA-4175-B7F9-8521FC89D3E0}" type="slidenum">
              <a:rPr lang="en-US" smtClean="0"/>
              <a:t>‹#›</a:t>
            </a:fld>
            <a:endParaRPr lang="en-US"/>
          </a:p>
        </p:txBody>
      </p:sp>
    </p:spTree>
    <p:extLst>
      <p:ext uri="{BB962C8B-B14F-4D97-AF65-F5344CB8AC3E}">
        <p14:creationId xmlns:p14="http://schemas.microsoft.com/office/powerpoint/2010/main" val="2665036635"/>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smtClean="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AC17215F-B23C-42D4-8FA9-91712A684417}" type="datetime1">
              <a:rPr lang="en-US" smtClean="0"/>
              <a:t>1/8/2016</a:t>
            </a:fld>
            <a:endParaRPr lang="en-US"/>
          </a:p>
        </p:txBody>
      </p:sp>
      <p:sp>
        <p:nvSpPr>
          <p:cNvPr id="6" name="Footer Placeholder 4"/>
          <p:cNvSpPr>
            <a:spLocks noGrp="1"/>
          </p:cNvSpPr>
          <p:nvPr>
            <p:ph type="ftr" sz="quarter" idx="11"/>
          </p:nvPr>
        </p:nvSpPr>
        <p:spPr/>
        <p:txBody>
          <a:bodyPr/>
          <a:lstStyle>
            <a:lvl1pPr>
              <a:defRPr/>
            </a:lvl1pPr>
          </a:lstStyle>
          <a:p>
            <a:r>
              <a:rPr lang="en-US" noProof="0" smtClean="0"/>
              <a:t>Why Upgrade Your Microsoft Dynamics NAV Solution?</a:t>
            </a:r>
            <a:endParaRPr lang="en-US" noProof="0" dirty="0"/>
          </a:p>
        </p:txBody>
      </p:sp>
      <p:sp>
        <p:nvSpPr>
          <p:cNvPr id="7" name="Slide Number Placeholder 5"/>
          <p:cNvSpPr>
            <a:spLocks noGrp="1"/>
          </p:cNvSpPr>
          <p:nvPr>
            <p:ph type="sldNum" sz="quarter" idx="12"/>
          </p:nvPr>
        </p:nvSpPr>
        <p:spPr/>
        <p:txBody>
          <a:bodyPr/>
          <a:lstStyle>
            <a:lvl1pPr>
              <a:defRPr/>
            </a:lvl1pPr>
          </a:lstStyle>
          <a:p>
            <a:fld id="{2F3C97D9-29AA-4175-B7F9-8521FC89D3E0}" type="slidenum">
              <a:rPr lang="en-US" smtClean="0"/>
              <a:t>‹#›</a:t>
            </a:fld>
            <a:endParaRPr lang="en-US"/>
          </a:p>
        </p:txBody>
      </p:sp>
    </p:spTree>
    <p:extLst>
      <p:ext uri="{BB962C8B-B14F-4D97-AF65-F5344CB8AC3E}">
        <p14:creationId xmlns:p14="http://schemas.microsoft.com/office/powerpoint/2010/main" val="930882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786B0C9-19F3-4639-AC7A-76DE9FE4430B}" type="datetime1">
              <a:rPr lang="en-US" smtClean="0"/>
              <a:t>1/8/2016</a:t>
            </a:fld>
            <a:endParaRPr lang="en-US"/>
          </a:p>
        </p:txBody>
      </p:sp>
      <p:sp>
        <p:nvSpPr>
          <p:cNvPr id="7" name="Slide Number Placeholder 6"/>
          <p:cNvSpPr>
            <a:spLocks noGrp="1"/>
          </p:cNvSpPr>
          <p:nvPr>
            <p:ph type="sldNum" sz="quarter" idx="12"/>
          </p:nvPr>
        </p:nvSpPr>
        <p:spPr/>
        <p:txBody>
          <a:bodyPr/>
          <a:lstStyle/>
          <a:p>
            <a:fld id="{2F3C97D9-29AA-4175-B7F9-8521FC89D3E0}" type="slidenum">
              <a:rPr lang="en-US" smtClean="0"/>
              <a:t>‹#›</a:t>
            </a:fld>
            <a:endParaRPr lang="en-US"/>
          </a:p>
        </p:txBody>
      </p:sp>
      <p:sp>
        <p:nvSpPr>
          <p:cNvPr id="8"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Tree>
    <p:extLst>
      <p:ext uri="{BB962C8B-B14F-4D97-AF65-F5344CB8AC3E}">
        <p14:creationId xmlns:p14="http://schemas.microsoft.com/office/powerpoint/2010/main" val="3688202002"/>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5526B37-8580-439C-82C6-D3969D91EE54}" type="datetime1">
              <a:rPr lang="en-US" smtClean="0"/>
              <a:t>1/8/2016</a:t>
            </a:fld>
            <a:endParaRPr lang="en-US"/>
          </a:p>
        </p:txBody>
      </p:sp>
      <p:sp>
        <p:nvSpPr>
          <p:cNvPr id="5" name="Footer Placeholder 4"/>
          <p:cNvSpPr>
            <a:spLocks noGrp="1"/>
          </p:cNvSpPr>
          <p:nvPr>
            <p:ph type="ftr" sz="quarter" idx="11"/>
          </p:nvPr>
        </p:nvSpPr>
        <p:spPr/>
        <p:txBody>
          <a:bodyPr/>
          <a:lstStyle>
            <a:lvl1pPr>
              <a:defRPr/>
            </a:lvl1p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2"/>
          </p:nvPr>
        </p:nvSpPr>
        <p:spPr/>
        <p:txBody>
          <a:bodyPr/>
          <a:lstStyle>
            <a:lvl1pPr>
              <a:defRPr/>
            </a:lvl1pPr>
          </a:lstStyle>
          <a:p>
            <a:fld id="{2F3C97D9-29AA-4175-B7F9-8521FC89D3E0}" type="slidenum">
              <a:rPr lang="en-US" smtClean="0"/>
              <a:t>‹#›</a:t>
            </a:fld>
            <a:endParaRPr lang="en-US"/>
          </a:p>
        </p:txBody>
      </p:sp>
    </p:spTree>
    <p:extLst>
      <p:ext uri="{BB962C8B-B14F-4D97-AF65-F5344CB8AC3E}">
        <p14:creationId xmlns:p14="http://schemas.microsoft.com/office/powerpoint/2010/main" val="31980862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1E7DDD0-FA00-4AD1-90D6-04ED1F6D38F8}" type="datetime1">
              <a:rPr lang="en-US" smtClean="0"/>
              <a:t>1/8/2016</a:t>
            </a:fld>
            <a:endParaRPr lang="en-US"/>
          </a:p>
        </p:txBody>
      </p:sp>
      <p:sp>
        <p:nvSpPr>
          <p:cNvPr id="5" name="Footer Placeholder 4"/>
          <p:cNvSpPr>
            <a:spLocks noGrp="1"/>
          </p:cNvSpPr>
          <p:nvPr>
            <p:ph type="ftr" sz="quarter" idx="11"/>
          </p:nvPr>
        </p:nvSpPr>
        <p:spPr/>
        <p:txBody>
          <a:bodyPr/>
          <a:lstStyle>
            <a:lvl1pPr>
              <a:defRPr/>
            </a:lvl1p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2"/>
          </p:nvPr>
        </p:nvSpPr>
        <p:spPr/>
        <p:txBody>
          <a:bodyPr/>
          <a:lstStyle>
            <a:lvl1pPr>
              <a:defRPr/>
            </a:lvl1pPr>
          </a:lstStyle>
          <a:p>
            <a:fld id="{2F3C97D9-29AA-4175-B7F9-8521FC89D3E0}" type="slidenum">
              <a:rPr lang="en-US" smtClean="0"/>
              <a:t>‹#›</a:t>
            </a:fld>
            <a:endParaRPr lang="en-US"/>
          </a:p>
        </p:txBody>
      </p:sp>
    </p:spTree>
    <p:extLst>
      <p:ext uri="{BB962C8B-B14F-4D97-AF65-F5344CB8AC3E}">
        <p14:creationId xmlns:p14="http://schemas.microsoft.com/office/powerpoint/2010/main" val="28866783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000400" y="1563638"/>
            <a:ext cx="4892080" cy="1584176"/>
          </a:xfrm>
        </p:spPr>
        <p:txBody>
          <a:bodyPr/>
          <a:lstStyle>
            <a:lvl1pPr algn="r">
              <a:defRPr>
                <a:solidFill>
                  <a:schemeClr val="tx1"/>
                </a:solidFill>
              </a:defRPr>
            </a:lvl1pPr>
          </a:lstStyle>
          <a:p>
            <a:r>
              <a:rPr lang="en-US" noProof="0" smtClean="0"/>
              <a:t>Click to edit Master title style</a:t>
            </a:r>
            <a:endParaRPr lang="en-US" dirty="0"/>
          </a:p>
        </p:txBody>
      </p:sp>
      <p:sp>
        <p:nvSpPr>
          <p:cNvPr id="3" name="Subtitle 2"/>
          <p:cNvSpPr>
            <a:spLocks noGrp="1"/>
          </p:cNvSpPr>
          <p:nvPr>
            <p:ph type="subTitle" idx="1" hasCustomPrompt="1"/>
          </p:nvPr>
        </p:nvSpPr>
        <p:spPr>
          <a:xfrm>
            <a:off x="6916216" y="4011910"/>
            <a:ext cx="1904256" cy="666378"/>
          </a:xfrm>
        </p:spPr>
        <p:txBody>
          <a:bodyPr anchor="ctr" anchorCtr="0">
            <a:normAutofit/>
          </a:bodyPr>
          <a:lstStyle>
            <a:lvl1pPr marL="0" indent="0" algn="r">
              <a:buNone/>
              <a:defRPr sz="1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Name Surname</a:t>
            </a:r>
            <a:br>
              <a:rPr lang="en-US" noProof="0" dirty="0" smtClean="0"/>
            </a:br>
            <a:r>
              <a:rPr lang="en-US" noProof="0" dirty="0" smtClean="0"/>
              <a:t>Position</a:t>
            </a:r>
            <a:br>
              <a:rPr lang="en-US" noProof="0" dirty="0" smtClean="0"/>
            </a:br>
            <a:r>
              <a:rPr lang="en-US" noProof="0" dirty="0" smtClean="0"/>
              <a:t>Company</a:t>
            </a:r>
            <a:r>
              <a:rPr lang="lt-LT" noProof="0" dirty="0" smtClean="0"/>
              <a:t>, </a:t>
            </a:r>
            <a:r>
              <a:rPr lang="en-US" noProof="0" dirty="0" smtClean="0"/>
              <a:t>Location</a:t>
            </a:r>
            <a:endParaRPr lang="en-US" noProof="0" dirty="0"/>
          </a:p>
        </p:txBody>
      </p:sp>
      <p:sp>
        <p:nvSpPr>
          <p:cNvPr id="4" name="Date Placeholder 3"/>
          <p:cNvSpPr>
            <a:spLocks noGrp="1"/>
          </p:cNvSpPr>
          <p:nvPr>
            <p:ph type="dt" sz="half" idx="10"/>
          </p:nvPr>
        </p:nvSpPr>
        <p:spPr>
          <a:xfrm>
            <a:off x="7956376" y="4731990"/>
            <a:ext cx="864096" cy="274637"/>
          </a:xfrm>
        </p:spPr>
        <p:txBody>
          <a:bodyPr/>
          <a:lstStyle>
            <a:lvl1pPr algn="r">
              <a:defRPr/>
            </a:lvl1pPr>
          </a:lstStyle>
          <a:p>
            <a:fld id="{56D8834C-9595-4412-97A4-0AFF97AAE80F}" type="datetime1">
              <a:rPr lang="en-US" smtClean="0"/>
              <a:t>1/8/2016</a:t>
            </a:fld>
            <a:endParaRPr lang="en-US" dirty="0"/>
          </a:p>
        </p:txBody>
      </p:sp>
    </p:spTree>
    <p:extLst>
      <p:ext uri="{BB962C8B-B14F-4D97-AF65-F5344CB8AC3E}">
        <p14:creationId xmlns:p14="http://schemas.microsoft.com/office/powerpoint/2010/main" val="199133048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Rubrik och innehåll">
    <p:spTree>
      <p:nvGrpSpPr>
        <p:cNvPr id="1" name=""/>
        <p:cNvGrpSpPr/>
        <p:nvPr/>
      </p:nvGrpSpPr>
      <p:grpSpPr>
        <a:xfrm>
          <a:off x="0" y="0"/>
          <a:ext cx="0" cy="0"/>
          <a:chOff x="0" y="0"/>
          <a:chExt cx="0" cy="0"/>
        </a:xfrm>
      </p:grpSpPr>
      <p:sp>
        <p:nvSpPr>
          <p:cNvPr id="2" name="Antraštė 1"/>
          <p:cNvSpPr>
            <a:spLocks noGrp="1"/>
          </p:cNvSpPr>
          <p:nvPr>
            <p:ph type="title"/>
          </p:nvPr>
        </p:nvSpPr>
        <p:spPr/>
        <p:txBody>
          <a:bodyPr>
            <a:noAutofit/>
          </a:bodyPr>
          <a:lstStyle>
            <a:lvl1pPr>
              <a:defRPr sz="4000">
                <a:latin typeface="Arial" pitchFamily="34" charset="0"/>
                <a:cs typeface="Arial" pitchFamily="34" charset="0"/>
              </a:defRPr>
            </a:lvl1pPr>
          </a:lstStyle>
          <a:p>
            <a:r>
              <a:rPr lang="en-US" noProof="0" smtClean="0"/>
              <a:t>Click to edit Master title style</a:t>
            </a:r>
            <a:endParaRPr lang="en-US" noProof="0" dirty="0"/>
          </a:p>
        </p:txBody>
      </p:sp>
      <p:sp>
        <p:nvSpPr>
          <p:cNvPr id="3" name="Turinio vietos rezervavimo ženklas 2"/>
          <p:cNvSpPr>
            <a:spLocks noGrp="1"/>
          </p:cNvSpPr>
          <p:nvPr>
            <p:ph idx="1"/>
          </p:nvPr>
        </p:nvSpPr>
        <p:spPr/>
        <p:txBody>
          <a:bodyPr/>
          <a:lstStyle>
            <a:lvl1pPr marL="292212" indent="-292212">
              <a:buClr>
                <a:srgbClr val="DA251D"/>
              </a:buClr>
              <a:buFont typeface="Wingdings" pitchFamily="2" charset="2"/>
              <a:buChar cha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8" name="Date Placeholder 3"/>
          <p:cNvSpPr>
            <a:spLocks noGrp="1"/>
          </p:cNvSpPr>
          <p:nvPr>
            <p:ph type="dt" sz="half" idx="10"/>
          </p:nvPr>
        </p:nvSpPr>
        <p:spPr>
          <a:xfrm>
            <a:off x="971600" y="4803999"/>
            <a:ext cx="864096" cy="274637"/>
          </a:xfrm>
        </p:spPr>
        <p:txBody>
          <a:bodyPr/>
          <a:lstStyle/>
          <a:p>
            <a:fld id="{733284D4-57D6-42F4-904B-F725E7C10849}" type="datetime1">
              <a:rPr lang="en-US" smtClean="0"/>
              <a:t>1/8/2016</a:t>
            </a:fld>
            <a:endParaRPr lang="en-US"/>
          </a:p>
        </p:txBody>
      </p:sp>
      <p:sp>
        <p:nvSpPr>
          <p:cNvPr id="10" name="Footer Placeholder 4"/>
          <p:cNvSpPr>
            <a:spLocks noGrp="1"/>
          </p:cNvSpPr>
          <p:nvPr>
            <p:ph type="ftr" sz="quarter" idx="11"/>
          </p:nvPr>
        </p:nvSpPr>
        <p:spPr>
          <a:xfrm>
            <a:off x="1907704" y="4803999"/>
            <a:ext cx="2895600" cy="274637"/>
          </a:xfrm>
          <a:prstGeom prst="rect">
            <a:avLst/>
          </a:prstGeom>
        </p:spPr>
        <p:txBody>
          <a:bodyPr/>
          <a:lstStyle/>
          <a:p>
            <a:r>
              <a:rPr lang="en-US" noProof="0" smtClean="0"/>
              <a:t>Why Upgrade Your Microsoft Dynamics NAV Solution?</a:t>
            </a:r>
            <a:endParaRPr lang="en-US" noProof="0" dirty="0"/>
          </a:p>
        </p:txBody>
      </p:sp>
      <p:sp>
        <p:nvSpPr>
          <p:cNvPr id="11" name="Slide Number Placeholder 5"/>
          <p:cNvSpPr>
            <a:spLocks noGrp="1"/>
          </p:cNvSpPr>
          <p:nvPr>
            <p:ph type="sldNum" sz="quarter" idx="12"/>
          </p:nvPr>
        </p:nvSpPr>
        <p:spPr>
          <a:xfrm>
            <a:off x="467544" y="4803999"/>
            <a:ext cx="427366" cy="274637"/>
          </a:xfrm>
        </p:spPr>
        <p:txBody>
          <a:bodyPr/>
          <a:lstStyle/>
          <a:p>
            <a:fld id="{2F3C97D9-29AA-4175-B7F9-8521FC89D3E0}" type="slidenum">
              <a:rPr lang="en-US" smtClean="0"/>
              <a:t>‹#›</a:t>
            </a:fld>
            <a:endParaRPr lang="en-US"/>
          </a:p>
        </p:txBody>
      </p:sp>
    </p:spTree>
    <p:extLst>
      <p:ext uri="{BB962C8B-B14F-4D97-AF65-F5344CB8AC3E}">
        <p14:creationId xmlns:p14="http://schemas.microsoft.com/office/powerpoint/2010/main" val="3232485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150938"/>
            <a:ext cx="4040188" cy="772740"/>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995686"/>
            <a:ext cx="4040188" cy="25985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150938"/>
            <a:ext cx="4041775" cy="772740"/>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95686"/>
            <a:ext cx="4041775" cy="25985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A13FDF9-AB3C-4CA7-8D4D-25FD95184447}" type="datetime1">
              <a:rPr lang="en-US" smtClean="0"/>
              <a:t>1/8/2016</a:t>
            </a:fld>
            <a:endParaRPr lang="en-US"/>
          </a:p>
        </p:txBody>
      </p:sp>
      <p:sp>
        <p:nvSpPr>
          <p:cNvPr id="9" name="Slide Number Placeholder 8"/>
          <p:cNvSpPr>
            <a:spLocks noGrp="1"/>
          </p:cNvSpPr>
          <p:nvPr>
            <p:ph type="sldNum" sz="quarter" idx="12"/>
          </p:nvPr>
        </p:nvSpPr>
        <p:spPr/>
        <p:txBody>
          <a:bodyPr/>
          <a:lstStyle/>
          <a:p>
            <a:fld id="{2F3C97D9-29AA-4175-B7F9-8521FC89D3E0}" type="slidenum">
              <a:rPr lang="en-US" smtClean="0"/>
              <a:t>‹#›</a:t>
            </a:fld>
            <a:endParaRPr lang="en-US"/>
          </a:p>
        </p:txBody>
      </p:sp>
      <p:sp>
        <p:nvSpPr>
          <p:cNvPr id="10"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Tree>
    <p:extLst>
      <p:ext uri="{BB962C8B-B14F-4D97-AF65-F5344CB8AC3E}">
        <p14:creationId xmlns:p14="http://schemas.microsoft.com/office/powerpoint/2010/main" val="163712691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08CD375-1AD1-42CF-A546-5B0F89408C6A}" type="datetime1">
              <a:rPr lang="en-US" smtClean="0"/>
              <a:t>1/8/2016</a:t>
            </a:fld>
            <a:endParaRPr lang="en-US"/>
          </a:p>
        </p:txBody>
      </p:sp>
      <p:sp>
        <p:nvSpPr>
          <p:cNvPr id="5" name="Slide Number Placeholder 4"/>
          <p:cNvSpPr>
            <a:spLocks noGrp="1"/>
          </p:cNvSpPr>
          <p:nvPr>
            <p:ph type="sldNum" sz="quarter" idx="12"/>
          </p:nvPr>
        </p:nvSpPr>
        <p:spPr/>
        <p:txBody>
          <a:bodyPr/>
          <a:lstStyle/>
          <a:p>
            <a:fld id="{2F3C97D9-29AA-4175-B7F9-8521FC89D3E0}" type="slidenum">
              <a:rPr lang="en-US" smtClean="0"/>
              <a:t>‹#›</a:t>
            </a:fld>
            <a:endParaRPr lang="en-US"/>
          </a:p>
        </p:txBody>
      </p:sp>
      <p:sp>
        <p:nvSpPr>
          <p:cNvPr id="6"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Tree>
    <p:extLst>
      <p:ext uri="{BB962C8B-B14F-4D97-AF65-F5344CB8AC3E}">
        <p14:creationId xmlns:p14="http://schemas.microsoft.com/office/powerpoint/2010/main" val="215203139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18E2D9-7030-4C37-8FA4-40087040373F}" type="datetime1">
              <a:rPr lang="en-US" smtClean="0"/>
              <a:t>1/8/2016</a:t>
            </a:fld>
            <a:endParaRPr lang="en-US"/>
          </a:p>
        </p:txBody>
      </p:sp>
      <p:sp>
        <p:nvSpPr>
          <p:cNvPr id="4" name="Slide Number Placeholder 3"/>
          <p:cNvSpPr>
            <a:spLocks noGrp="1"/>
          </p:cNvSpPr>
          <p:nvPr>
            <p:ph type="sldNum" sz="quarter" idx="12"/>
          </p:nvPr>
        </p:nvSpPr>
        <p:spPr/>
        <p:txBody>
          <a:bodyPr/>
          <a:lstStyle/>
          <a:p>
            <a:fld id="{2F3C97D9-29AA-4175-B7F9-8521FC89D3E0}" type="slidenum">
              <a:rPr lang="en-US" smtClean="0"/>
              <a:t>‹#›</a:t>
            </a:fld>
            <a:endParaRPr lang="en-US"/>
          </a:p>
        </p:txBody>
      </p:sp>
      <p:sp>
        <p:nvSpPr>
          <p:cNvPr id="5"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Tree>
    <p:extLst>
      <p:ext uri="{BB962C8B-B14F-4D97-AF65-F5344CB8AC3E}">
        <p14:creationId xmlns:p14="http://schemas.microsoft.com/office/powerpoint/2010/main" val="411848080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146F9F-7711-47F6-9E3D-87B9170135C9}" type="datetime1">
              <a:rPr lang="en-US" smtClean="0"/>
              <a:t>1/8/2016</a:t>
            </a:fld>
            <a:endParaRPr lang="en-US"/>
          </a:p>
        </p:txBody>
      </p:sp>
      <p:sp>
        <p:nvSpPr>
          <p:cNvPr id="7" name="Slide Number Placeholder 6"/>
          <p:cNvSpPr>
            <a:spLocks noGrp="1"/>
          </p:cNvSpPr>
          <p:nvPr>
            <p:ph type="sldNum" sz="quarter" idx="12"/>
          </p:nvPr>
        </p:nvSpPr>
        <p:spPr/>
        <p:txBody>
          <a:bodyPr/>
          <a:lstStyle/>
          <a:p>
            <a:fld id="{2F3C97D9-29AA-4175-B7F9-8521FC89D3E0}" type="slidenum">
              <a:rPr lang="en-US" smtClean="0"/>
              <a:t>‹#›</a:t>
            </a:fld>
            <a:endParaRPr lang="en-US"/>
          </a:p>
        </p:txBody>
      </p:sp>
      <p:sp>
        <p:nvSpPr>
          <p:cNvPr id="8"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Tree>
    <p:extLst>
      <p:ext uri="{BB962C8B-B14F-4D97-AF65-F5344CB8AC3E}">
        <p14:creationId xmlns:p14="http://schemas.microsoft.com/office/powerpoint/2010/main" val="39952343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EDF8AE-6AD5-438C-BFCA-5427E0333334}" type="datetime1">
              <a:rPr lang="en-US" smtClean="0"/>
              <a:t>1/8/2016</a:t>
            </a:fld>
            <a:endParaRPr lang="en-US"/>
          </a:p>
        </p:txBody>
      </p:sp>
      <p:sp>
        <p:nvSpPr>
          <p:cNvPr id="7" name="Slide Number Placeholder 6"/>
          <p:cNvSpPr>
            <a:spLocks noGrp="1"/>
          </p:cNvSpPr>
          <p:nvPr>
            <p:ph type="sldNum" sz="quarter" idx="12"/>
          </p:nvPr>
        </p:nvSpPr>
        <p:spPr/>
        <p:txBody>
          <a:bodyPr/>
          <a:lstStyle/>
          <a:p>
            <a:fld id="{2F3C97D9-29AA-4175-B7F9-8521FC89D3E0}" type="slidenum">
              <a:rPr lang="en-US" smtClean="0"/>
              <a:t>‹#›</a:t>
            </a:fld>
            <a:endParaRPr lang="en-US"/>
          </a:p>
        </p:txBody>
      </p:sp>
      <p:sp>
        <p:nvSpPr>
          <p:cNvPr id="8" name="Footer Placeholder 4"/>
          <p:cNvSpPr>
            <a:spLocks noGrp="1"/>
          </p:cNvSpPr>
          <p:nvPr>
            <p:ph type="ftr" sz="quarter" idx="11"/>
          </p:nvPr>
        </p:nvSpPr>
        <p:spPr>
          <a:xfrm>
            <a:off x="1907704" y="4803998"/>
            <a:ext cx="2895600" cy="274637"/>
          </a:xfrm>
          <a:prstGeom prst="rect">
            <a:avLst/>
          </a:prstGeom>
        </p:spPr>
        <p:txBody>
          <a:bodyPr/>
          <a:lstStyle/>
          <a:p>
            <a:r>
              <a:rPr lang="en-US" noProof="0" smtClean="0"/>
              <a:t>Why Upgrade Your Microsoft Dynamics NAV Solution?</a:t>
            </a:r>
            <a:endParaRPr lang="en-US" noProof="0" dirty="0"/>
          </a:p>
        </p:txBody>
      </p:sp>
    </p:spTree>
    <p:extLst>
      <p:ext uri="{BB962C8B-B14F-4D97-AF65-F5344CB8AC3E}">
        <p14:creationId xmlns:p14="http://schemas.microsoft.com/office/powerpoint/2010/main" val="321768174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image" Target="../media/image3.pn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1600" y="4803998"/>
            <a:ext cx="864096" cy="274637"/>
          </a:xfrm>
          <a:prstGeom prst="rect">
            <a:avLst/>
          </a:prstGeom>
        </p:spPr>
        <p:txBody>
          <a:bodyPr vert="horz" lIns="91440" tIns="45720" rIns="91440" bIns="45720" rtlCol="0" anchor="ctr"/>
          <a:lstStyle>
            <a:lvl1pPr algn="l">
              <a:defRPr sz="1000">
                <a:solidFill>
                  <a:schemeClr val="tx1"/>
                </a:solidFill>
                <a:latin typeface="+mn-lt"/>
              </a:defRPr>
            </a:lvl1pPr>
          </a:lstStyle>
          <a:p>
            <a:fld id="{B0ADDE47-EBF4-48C3-9BB8-E35EC3F7A74B}" type="datetime1">
              <a:rPr lang="en-US" smtClean="0"/>
              <a:t>1/8/2016</a:t>
            </a:fld>
            <a:endParaRPr lang="en-US" dirty="0"/>
          </a:p>
        </p:txBody>
      </p:sp>
      <p:sp>
        <p:nvSpPr>
          <p:cNvPr id="6" name="Slide Number Placeholder 5"/>
          <p:cNvSpPr>
            <a:spLocks noGrp="1"/>
          </p:cNvSpPr>
          <p:nvPr>
            <p:ph type="sldNum" sz="quarter" idx="4"/>
          </p:nvPr>
        </p:nvSpPr>
        <p:spPr>
          <a:xfrm>
            <a:off x="467544" y="4803998"/>
            <a:ext cx="427366" cy="274637"/>
          </a:xfrm>
          <a:prstGeom prst="rect">
            <a:avLst/>
          </a:prstGeom>
        </p:spPr>
        <p:txBody>
          <a:bodyPr vert="horz" lIns="91440" tIns="45720" rIns="91440" bIns="45720" rtlCol="0" anchor="ctr"/>
          <a:lstStyle>
            <a:lvl1pPr algn="l">
              <a:defRPr sz="1000">
                <a:solidFill>
                  <a:schemeClr val="tx1"/>
                </a:solidFill>
                <a:latin typeface="+mn-lt"/>
              </a:defRPr>
            </a:lvl1pPr>
          </a:lstStyle>
          <a:p>
            <a:fld id="{2F3C97D9-29AA-4175-B7F9-8521FC89D3E0}" type="slidenum">
              <a:rPr lang="en-US" smtClean="0"/>
              <a:pPr/>
              <a:t>‹#›</a:t>
            </a:fld>
            <a:endParaRPr lang="en-US"/>
          </a:p>
        </p:txBody>
      </p:sp>
      <p:sp>
        <p:nvSpPr>
          <p:cNvPr id="7" name="Poraštės vietos rezervavimo ženklas 4"/>
          <p:cNvSpPr>
            <a:spLocks noGrp="1"/>
          </p:cNvSpPr>
          <p:nvPr>
            <p:ph type="ftr" sz="quarter" idx="3"/>
          </p:nvPr>
        </p:nvSpPr>
        <p:spPr>
          <a:xfrm>
            <a:off x="1907704" y="4803998"/>
            <a:ext cx="3816424" cy="273844"/>
          </a:xfrm>
          <a:prstGeom prst="rect">
            <a:avLst/>
          </a:prstGeom>
        </p:spPr>
        <p:txBody>
          <a:bodyPr anchor="ctr" anchorCtr="0"/>
          <a:lstStyle>
            <a:lvl1pPr>
              <a:defRPr sz="1000">
                <a:solidFill>
                  <a:schemeClr val="tx1"/>
                </a:solidFill>
                <a:latin typeface="+mn-lt"/>
                <a:cs typeface="Arial" pitchFamily="34" charset="0"/>
              </a:defRPr>
            </a:lvl1pPr>
          </a:lstStyle>
          <a:p>
            <a:r>
              <a:rPr lang="en-US" smtClean="0"/>
              <a:t>Why Upgrade Your Microsoft Dynamics NAV Solution?</a:t>
            </a:r>
            <a:endParaRPr lang="en-US" dirty="0" smtClean="0"/>
          </a:p>
        </p:txBody>
      </p:sp>
    </p:spTree>
    <p:extLst>
      <p:ext uri="{BB962C8B-B14F-4D97-AF65-F5344CB8AC3E}">
        <p14:creationId xmlns:p14="http://schemas.microsoft.com/office/powerpoint/2010/main" val="3691011395"/>
      </p:ext>
    </p:extLst>
  </p:cSld>
  <p:clrMap bg1="lt1" tx1="dk1" bg2="lt2" tx2="dk2" accent1="accent1" accent2="accent2" accent3="accent3" accent4="accent4" accent5="accent5" accent6="accent6" hlink="hlink" folHlink="folHlink"/>
  <p:sldLayoutIdLst>
    <p:sldLayoutId id="2147483662" r:id="rId1"/>
    <p:sldLayoutId id="214748367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4" r:id="rId12"/>
    <p:sldLayoutId id="2147483676" r:id="rId13"/>
    <p:sldLayoutId id="2147483677" r:id="rId14"/>
  </p:sldLayoutIdLst>
  <p:timing>
    <p:tnLst>
      <p:par>
        <p:cTn id="1" dur="indefinite" restart="never" nodeType="tmRoot"/>
      </p:par>
    </p:tnLst>
  </p:timing>
  <p:hf hdr="0"/>
  <p:txStyles>
    <p:titleStyle>
      <a:lvl1pPr algn="l" defTabSz="914400" rtl="0" eaLnBrk="1" latinLnBrk="0" hangingPunct="1">
        <a:spcBef>
          <a:spcPct val="0"/>
        </a:spcBef>
        <a:buNone/>
        <a:defRPr sz="4000" kern="120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Wingdings" pitchFamily="2" charset="2"/>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Title</a:t>
            </a:r>
          </a:p>
        </p:txBody>
      </p:sp>
      <p:sp>
        <p:nvSpPr>
          <p:cNvPr id="1027" name="Text Placeholder 2"/>
          <p:cNvSpPr>
            <a:spLocks noGrp="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Description</a:t>
            </a:r>
          </a:p>
        </p:txBody>
      </p:sp>
      <p:sp>
        <p:nvSpPr>
          <p:cNvPr id="4" name="Date Placeholder 3"/>
          <p:cNvSpPr>
            <a:spLocks noGrp="1"/>
          </p:cNvSpPr>
          <p:nvPr>
            <p:ph type="dt" sz="half" idx="2"/>
          </p:nvPr>
        </p:nvSpPr>
        <p:spPr>
          <a:xfrm>
            <a:off x="1509712" y="4767263"/>
            <a:ext cx="948929" cy="273844"/>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Arial" panose="020B0604020202020204" pitchFamily="34" charset="0"/>
                <a:cs typeface="Arial" panose="020B0604020202020204" pitchFamily="34" charset="0"/>
              </a:defRPr>
            </a:lvl1pPr>
          </a:lstStyle>
          <a:p>
            <a:fld id="{6556456E-6117-4CC9-98A0-1A2E1133024E}" type="datetime1">
              <a:rPr lang="en-US" smtClean="0"/>
              <a:t>1/8/2016</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Arial" panose="020B0604020202020204" pitchFamily="34" charset="0"/>
                <a:cs typeface="Arial" panose="020B0604020202020204" pitchFamily="34" charset="0"/>
              </a:defRPr>
            </a:lvl1pPr>
          </a:lstStyle>
          <a:p>
            <a:r>
              <a:rPr lang="en-US" smtClean="0"/>
              <a:t>Why Upgrade Your Microsoft Dynamics NAV Solution?</a:t>
            </a:r>
            <a:endParaRPr lang="en-US" dirty="0" smtClean="0"/>
          </a:p>
        </p:txBody>
      </p:sp>
      <p:sp>
        <p:nvSpPr>
          <p:cNvPr id="6" name="Slide Number Placeholder 5"/>
          <p:cNvSpPr>
            <a:spLocks noGrp="1"/>
          </p:cNvSpPr>
          <p:nvPr>
            <p:ph type="sldNum" sz="quarter" idx="4"/>
          </p:nvPr>
        </p:nvSpPr>
        <p:spPr>
          <a:xfrm>
            <a:off x="627460" y="4767263"/>
            <a:ext cx="525065" cy="273844"/>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Arial" panose="020B0604020202020204" pitchFamily="34" charset="0"/>
                <a:cs typeface="Arial" panose="020B0604020202020204" pitchFamily="34" charset="0"/>
              </a:defRPr>
            </a:lvl1pPr>
          </a:lstStyle>
          <a:p>
            <a:fld id="{2F3C97D9-29AA-4175-B7F9-8521FC89D3E0}" type="slidenum">
              <a:rPr lang="en-US" smtClean="0"/>
              <a:pPr/>
              <a:t>‹#›</a:t>
            </a:fld>
            <a:endParaRPr lang="en-US"/>
          </a:p>
        </p:txBody>
      </p:sp>
      <p:pic>
        <p:nvPicPr>
          <p:cNvPr id="1031" name="Picture 2" descr="C:\Documents and Settings\jmatuliauskas\Desktop\1ClickFactory logo.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7683315" y="4698206"/>
            <a:ext cx="832036"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1742018"/>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Lst>
  <p:timing>
    <p:tnLst>
      <p:par>
        <p:cTn id="1" dur="indefinite" restart="never" nodeType="tmRoot"/>
      </p:par>
    </p:tnLst>
  </p:timing>
  <p:hf hdr="0"/>
  <p:txStyles>
    <p:titleStyle>
      <a:lvl1pPr algn="l" rtl="0" eaLnBrk="1" fontAlgn="base" hangingPunct="1">
        <a:lnSpc>
          <a:spcPct val="90000"/>
        </a:lnSpc>
        <a:spcBef>
          <a:spcPct val="0"/>
        </a:spcBef>
        <a:spcAft>
          <a:spcPct val="0"/>
        </a:spcAft>
        <a:defRPr sz="2700" kern="1200">
          <a:solidFill>
            <a:schemeClr val="tx1"/>
          </a:solidFill>
          <a:latin typeface="Arial" panose="020B060402020202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2700">
          <a:solidFill>
            <a:schemeClr val="tx1"/>
          </a:solidFill>
          <a:latin typeface="Arial" panose="020B0604020202020204" pitchFamily="34" charset="0"/>
          <a:cs typeface="Arial" panose="020B0604020202020204" pitchFamily="34" charset="0"/>
        </a:defRPr>
      </a:lvl2pPr>
      <a:lvl3pPr algn="l" rtl="0" eaLnBrk="1" fontAlgn="base" hangingPunct="1">
        <a:lnSpc>
          <a:spcPct val="90000"/>
        </a:lnSpc>
        <a:spcBef>
          <a:spcPct val="0"/>
        </a:spcBef>
        <a:spcAft>
          <a:spcPct val="0"/>
        </a:spcAft>
        <a:defRPr sz="2700">
          <a:solidFill>
            <a:schemeClr val="tx1"/>
          </a:solidFill>
          <a:latin typeface="Arial" panose="020B0604020202020204" pitchFamily="34" charset="0"/>
          <a:cs typeface="Arial" panose="020B0604020202020204" pitchFamily="34" charset="0"/>
        </a:defRPr>
      </a:lvl3pPr>
      <a:lvl4pPr algn="l" rtl="0" eaLnBrk="1" fontAlgn="base" hangingPunct="1">
        <a:lnSpc>
          <a:spcPct val="90000"/>
        </a:lnSpc>
        <a:spcBef>
          <a:spcPct val="0"/>
        </a:spcBef>
        <a:spcAft>
          <a:spcPct val="0"/>
        </a:spcAft>
        <a:defRPr sz="2700">
          <a:solidFill>
            <a:schemeClr val="tx1"/>
          </a:solidFill>
          <a:latin typeface="Arial" panose="020B0604020202020204" pitchFamily="34" charset="0"/>
          <a:cs typeface="Arial" panose="020B0604020202020204" pitchFamily="34" charset="0"/>
        </a:defRPr>
      </a:lvl4pPr>
      <a:lvl5pPr algn="l" rtl="0" eaLnBrk="1" fontAlgn="base" hangingPunct="1">
        <a:lnSpc>
          <a:spcPct val="90000"/>
        </a:lnSpc>
        <a:spcBef>
          <a:spcPct val="0"/>
        </a:spcBef>
        <a:spcAft>
          <a:spcPct val="0"/>
        </a:spcAft>
        <a:defRPr sz="2700">
          <a:solidFill>
            <a:schemeClr val="tx1"/>
          </a:solidFill>
          <a:latin typeface="Arial" panose="020B0604020202020204" pitchFamily="34" charset="0"/>
          <a:cs typeface="Arial" panose="020B0604020202020204" pitchFamily="34" charset="0"/>
        </a:defRPr>
      </a:lvl5pPr>
      <a:lvl6pPr marL="342900" algn="l" rtl="0" eaLnBrk="1" fontAlgn="base" hangingPunct="1">
        <a:lnSpc>
          <a:spcPct val="90000"/>
        </a:lnSpc>
        <a:spcBef>
          <a:spcPct val="0"/>
        </a:spcBef>
        <a:spcAft>
          <a:spcPct val="0"/>
        </a:spcAft>
        <a:defRPr sz="2700">
          <a:solidFill>
            <a:schemeClr val="tx1"/>
          </a:solidFill>
          <a:latin typeface="Arial" panose="020B0604020202020204" pitchFamily="34" charset="0"/>
          <a:cs typeface="Arial" panose="020B0604020202020204" pitchFamily="34" charset="0"/>
        </a:defRPr>
      </a:lvl6pPr>
      <a:lvl7pPr marL="685800" algn="l" rtl="0" eaLnBrk="1" fontAlgn="base" hangingPunct="1">
        <a:lnSpc>
          <a:spcPct val="90000"/>
        </a:lnSpc>
        <a:spcBef>
          <a:spcPct val="0"/>
        </a:spcBef>
        <a:spcAft>
          <a:spcPct val="0"/>
        </a:spcAft>
        <a:defRPr sz="2700">
          <a:solidFill>
            <a:schemeClr val="tx1"/>
          </a:solidFill>
          <a:latin typeface="Arial" panose="020B0604020202020204" pitchFamily="34" charset="0"/>
          <a:cs typeface="Arial" panose="020B0604020202020204" pitchFamily="34" charset="0"/>
        </a:defRPr>
      </a:lvl7pPr>
      <a:lvl8pPr marL="1028700" algn="l" rtl="0" eaLnBrk="1" fontAlgn="base" hangingPunct="1">
        <a:lnSpc>
          <a:spcPct val="90000"/>
        </a:lnSpc>
        <a:spcBef>
          <a:spcPct val="0"/>
        </a:spcBef>
        <a:spcAft>
          <a:spcPct val="0"/>
        </a:spcAft>
        <a:defRPr sz="2700">
          <a:solidFill>
            <a:schemeClr val="tx1"/>
          </a:solidFill>
          <a:latin typeface="Arial" panose="020B0604020202020204" pitchFamily="34" charset="0"/>
          <a:cs typeface="Arial" panose="020B0604020202020204" pitchFamily="34" charset="0"/>
        </a:defRPr>
      </a:lvl8pPr>
      <a:lvl9pPr marL="1371600" algn="l" rtl="0" eaLnBrk="1" fontAlgn="base" hangingPunct="1">
        <a:lnSpc>
          <a:spcPct val="90000"/>
        </a:lnSpc>
        <a:spcBef>
          <a:spcPct val="0"/>
        </a:spcBef>
        <a:spcAft>
          <a:spcPct val="0"/>
        </a:spcAft>
        <a:defRPr sz="2700">
          <a:solidFill>
            <a:schemeClr val="tx1"/>
          </a:solidFill>
          <a:latin typeface="Arial" panose="020B0604020202020204" pitchFamily="34" charset="0"/>
          <a:cs typeface="Arial" panose="020B0604020202020204" pitchFamily="34" charset="0"/>
        </a:defRPr>
      </a:lvl9pPr>
    </p:titleStyle>
    <p:bodyStyle>
      <a:lvl1pPr algn="l" rtl="0" eaLnBrk="1" fontAlgn="base" hangingPunct="1">
        <a:lnSpc>
          <a:spcPct val="90000"/>
        </a:lnSpc>
        <a:spcBef>
          <a:spcPts val="750"/>
        </a:spcBef>
        <a:spcAft>
          <a:spcPct val="0"/>
        </a:spcAft>
        <a:buFont typeface="Arial" panose="020B0604020202020204" pitchFamily="34" charset="0"/>
        <a:defRPr sz="2100" kern="1200">
          <a:solidFill>
            <a:schemeClr val="tx1"/>
          </a:solidFill>
          <a:latin typeface="Arial" panose="020B0604020202020204" pitchFamily="34" charset="0"/>
          <a:ea typeface="+mn-ea"/>
          <a:cs typeface="Arial" panose="020B0604020202020204" pitchFamily="34" charset="0"/>
        </a:defRPr>
      </a:lvl1pPr>
      <a:lvl2pPr marL="514350" indent="-171450" algn="l" rtl="0" eaLnBrk="1" fontAlgn="base" hangingPunct="1">
        <a:lnSpc>
          <a:spcPct val="90000"/>
        </a:lnSpc>
        <a:spcBef>
          <a:spcPts val="375"/>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15430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2.xml"/><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hyperlink" Target="http://www.1clickfactory.com/" TargetMode="External"/><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3"/>
          </p:nvPr>
        </p:nvSpPr>
        <p:spPr/>
      </p:sp>
      <p:sp>
        <p:nvSpPr>
          <p:cNvPr id="6" name="Text Placeholder 5"/>
          <p:cNvSpPr>
            <a:spLocks noGrp="1"/>
          </p:cNvSpPr>
          <p:nvPr>
            <p:ph type="body" sz="quarter" idx="15"/>
          </p:nvPr>
        </p:nvSpPr>
        <p:spPr/>
        <p:txBody>
          <a:bodyPr/>
          <a:lstStyle/>
          <a:p>
            <a:endParaRPr lang="en-US"/>
          </a:p>
        </p:txBody>
      </p:sp>
      <p:sp>
        <p:nvSpPr>
          <p:cNvPr id="2" name="Title 1"/>
          <p:cNvSpPr>
            <a:spLocks noGrp="1"/>
          </p:cNvSpPr>
          <p:nvPr>
            <p:ph type="title"/>
          </p:nvPr>
        </p:nvSpPr>
        <p:spPr/>
        <p:txBody>
          <a:bodyPr>
            <a:noAutofit/>
          </a:bodyPr>
          <a:lstStyle/>
          <a:p>
            <a:r>
              <a:rPr lang="en-US" dirty="0"/>
              <a:t>Why Upgrade YOUR Microsoft Dynamics NAV Solution?</a:t>
            </a:r>
            <a:endParaRPr lang="en-US" sz="4000" noProof="0" dirty="0"/>
          </a:p>
        </p:txBody>
      </p:sp>
      <p:sp>
        <p:nvSpPr>
          <p:cNvPr id="5" name="Date Placeholder 4"/>
          <p:cNvSpPr>
            <a:spLocks noGrp="1"/>
          </p:cNvSpPr>
          <p:nvPr>
            <p:ph type="dt" sz="half" idx="4294967295"/>
          </p:nvPr>
        </p:nvSpPr>
        <p:spPr>
          <a:xfrm>
            <a:off x="8280400" y="4732338"/>
            <a:ext cx="863600" cy="274637"/>
          </a:xfrm>
        </p:spPr>
        <p:txBody>
          <a:bodyPr/>
          <a:lstStyle/>
          <a:p>
            <a:fld id="{96A698D6-6040-454B-8B31-8323E3C2F55F}" type="datetime1">
              <a:rPr lang="en-US" smtClean="0"/>
              <a:t>1/8/2016</a:t>
            </a:fld>
            <a:endParaRPr lang="en-US" dirty="0"/>
          </a:p>
        </p:txBody>
      </p:sp>
    </p:spTree>
    <p:extLst>
      <p:ext uri="{BB962C8B-B14F-4D97-AF65-F5344CB8AC3E}">
        <p14:creationId xmlns:p14="http://schemas.microsoft.com/office/powerpoint/2010/main" val="17913734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a:bodyPr>
          <a:lstStyle/>
          <a:p>
            <a:pPr marL="0" lvl="1">
              <a:buFont typeface="Arial" panose="020B0604020202020204" pitchFamily="34" charset="0"/>
              <a:buChar char="•"/>
            </a:pPr>
            <a:r>
              <a:rPr lang="lt-LT" dirty="0" smtClean="0"/>
              <a:t>An entirely new integration with Microsoft Power BI.</a:t>
            </a:r>
            <a:endParaRPr lang="en-US" dirty="0" smtClean="0"/>
          </a:p>
          <a:p>
            <a:pPr marL="0" lvl="1">
              <a:buFont typeface="Arial" panose="020B0604020202020204" pitchFamily="34" charset="0"/>
              <a:buChar char="•"/>
            </a:pPr>
            <a:r>
              <a:rPr lang="lt-LT" dirty="0" smtClean="0"/>
              <a:t>Immediately have access to business performance insights into your business. </a:t>
            </a:r>
            <a:endParaRPr lang="en-US" dirty="0" smtClean="0"/>
          </a:p>
          <a:p>
            <a:pPr marL="0" lvl="1">
              <a:buFont typeface="Arial" panose="020B0604020202020204" pitchFamily="34" charset="0"/>
              <a:buChar char="•"/>
            </a:pPr>
            <a:r>
              <a:rPr lang="lt-LT" dirty="0" smtClean="0"/>
              <a:t>Automatic refresh ensures you‘re always seeing the latest data.</a:t>
            </a:r>
            <a:endParaRPr lang="en-US" dirty="0"/>
          </a:p>
        </p:txBody>
      </p:sp>
      <p:pic>
        <p:nvPicPr>
          <p:cNvPr id="8" name="Content Placeholder 7"/>
          <p:cNvPicPr>
            <a:picLocks noGrp="1" noChangeAspect="1"/>
          </p:cNvPicPr>
          <p:nvPr>
            <p:ph type="pic" sz="quarter" idx="14"/>
          </p:nvPr>
        </p:nvPicPr>
        <p:blipFill>
          <a:blip r:embed="rId3"/>
          <a:stretch>
            <a:fillRect/>
          </a:stretch>
        </p:blipFill>
        <p:spPr>
          <a:xfrm>
            <a:off x="4769695" y="1402556"/>
            <a:ext cx="3745655" cy="1920240"/>
          </a:xfrm>
          <a:prstGeom prst="rect">
            <a:avLst/>
          </a:prstGeom>
          <a:noFill/>
          <a:ln>
            <a:noFill/>
          </a:ln>
        </p:spPr>
      </p:pic>
      <p:sp>
        <p:nvSpPr>
          <p:cNvPr id="2" name="Title 1"/>
          <p:cNvSpPr>
            <a:spLocks noGrp="1"/>
          </p:cNvSpPr>
          <p:nvPr>
            <p:ph type="title"/>
          </p:nvPr>
        </p:nvSpPr>
        <p:spPr/>
        <p:txBody>
          <a:bodyPr>
            <a:normAutofit/>
          </a:bodyPr>
          <a:lstStyle/>
          <a:p>
            <a:r>
              <a:rPr lang="lt-LT" dirty="0" smtClean="0"/>
              <a:t>Power BI</a:t>
            </a:r>
            <a:endParaRPr lang="en-US" dirty="0"/>
          </a:p>
        </p:txBody>
      </p:sp>
      <p:sp>
        <p:nvSpPr>
          <p:cNvPr id="5" name="Date Placeholder 4"/>
          <p:cNvSpPr>
            <a:spLocks noGrp="1"/>
          </p:cNvSpPr>
          <p:nvPr>
            <p:ph type="dt" sz="half" idx="15"/>
          </p:nvPr>
        </p:nvSpPr>
        <p:spPr/>
        <p:txBody>
          <a:bodyPr/>
          <a:lstStyle/>
          <a:p>
            <a:fld id="{303BCDBA-2E92-4856-BBD1-22038A20181B}" type="datetime1">
              <a:rPr lang="en-US" smtClean="0"/>
              <a:t>1/8/2016</a:t>
            </a:fld>
            <a:endParaRPr lang="en-US"/>
          </a:p>
        </p:txBody>
      </p:sp>
      <p:sp>
        <p:nvSpPr>
          <p:cNvPr id="7" name="Footer Placeholder 6"/>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10</a:t>
            </a:fld>
            <a:endParaRPr lang="en-US"/>
          </a:p>
        </p:txBody>
      </p:sp>
    </p:spTree>
    <p:extLst>
      <p:ext uri="{BB962C8B-B14F-4D97-AF65-F5344CB8AC3E}">
        <p14:creationId xmlns:p14="http://schemas.microsoft.com/office/powerpoint/2010/main" val="36153789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a:bodyPr>
          <a:lstStyle/>
          <a:p>
            <a:pPr marL="257175" lvl="1">
              <a:buFont typeface="Arial" panose="020B0604020202020204" pitchFamily="34" charset="0"/>
              <a:buChar char="•"/>
            </a:pPr>
            <a:r>
              <a:rPr lang="lt-LT" dirty="0" smtClean="0"/>
              <a:t>C</a:t>
            </a:r>
            <a:r>
              <a:rPr lang="en-US" dirty="0" err="1" smtClean="0"/>
              <a:t>reate</a:t>
            </a:r>
            <a:r>
              <a:rPr lang="en-US" dirty="0" smtClean="0"/>
              <a:t> </a:t>
            </a:r>
            <a:r>
              <a:rPr lang="en-US" dirty="0"/>
              <a:t>your own configurable </a:t>
            </a:r>
            <a:r>
              <a:rPr lang="en-US" dirty="0" smtClean="0"/>
              <a:t>workflows</a:t>
            </a:r>
            <a:r>
              <a:rPr lang="lt-LT" dirty="0" smtClean="0"/>
              <a:t>.</a:t>
            </a:r>
            <a:endParaRPr lang="en-US" dirty="0" smtClean="0"/>
          </a:p>
          <a:p>
            <a:pPr marL="257175" lvl="1">
              <a:buFont typeface="Arial" panose="020B0604020202020204" pitchFamily="34" charset="0"/>
              <a:buChar char="•"/>
            </a:pPr>
            <a:r>
              <a:rPr lang="lt-LT" dirty="0" smtClean="0"/>
              <a:t>Focus on three main building blocks:</a:t>
            </a:r>
          </a:p>
          <a:p>
            <a:pPr lvl="2">
              <a:buFont typeface="Arial" panose="020B0604020202020204" pitchFamily="34" charset="0"/>
              <a:buChar char="−"/>
            </a:pPr>
            <a:r>
              <a:rPr lang="lt-LT" dirty="0" smtClean="0"/>
              <a:t>Approvals for almost anything. </a:t>
            </a:r>
          </a:p>
          <a:p>
            <a:pPr lvl="2">
              <a:buFont typeface="Arial" panose="020B0604020202020204" pitchFamily="34" charset="0"/>
              <a:buChar char="−"/>
            </a:pPr>
            <a:r>
              <a:rPr lang="lt-LT" dirty="0" smtClean="0"/>
              <a:t>Notification to tell users to take some kind of action.</a:t>
            </a:r>
          </a:p>
          <a:p>
            <a:pPr lvl="2">
              <a:buFont typeface="Arial" panose="020B0604020202020204" pitchFamily="34" charset="0"/>
              <a:buChar char="−"/>
            </a:pPr>
            <a:r>
              <a:rPr lang="lt-LT" dirty="0" smtClean="0"/>
              <a:t>Process automation to execute a process routine and make the system calculate something or perform an action.</a:t>
            </a:r>
            <a:endParaRPr lang="en-US" dirty="0"/>
          </a:p>
        </p:txBody>
      </p:sp>
      <p:pic>
        <p:nvPicPr>
          <p:cNvPr id="8" name="Content Placeholder 7"/>
          <p:cNvPicPr>
            <a:picLocks noGrp="1" noChangeAspect="1"/>
          </p:cNvPicPr>
          <p:nvPr>
            <p:ph type="pic" sz="quarter" idx="14"/>
          </p:nvPr>
        </p:nvPicPr>
        <p:blipFill>
          <a:blip r:embed="rId3"/>
          <a:stretch>
            <a:fillRect/>
          </a:stretch>
        </p:blipFill>
        <p:spPr>
          <a:xfrm>
            <a:off x="4766873" y="1402556"/>
            <a:ext cx="3955880" cy="1783080"/>
          </a:xfrm>
          <a:prstGeom prst="rect">
            <a:avLst/>
          </a:prstGeom>
          <a:noFill/>
          <a:ln>
            <a:noFill/>
          </a:ln>
        </p:spPr>
      </p:pic>
      <p:sp>
        <p:nvSpPr>
          <p:cNvPr id="2" name="Title 1"/>
          <p:cNvSpPr>
            <a:spLocks noGrp="1"/>
          </p:cNvSpPr>
          <p:nvPr>
            <p:ph type="title"/>
          </p:nvPr>
        </p:nvSpPr>
        <p:spPr/>
        <p:txBody>
          <a:bodyPr>
            <a:noAutofit/>
          </a:bodyPr>
          <a:lstStyle/>
          <a:p>
            <a:r>
              <a:rPr lang="en-US" dirty="0" smtClean="0"/>
              <a:t/>
            </a:r>
            <a:br>
              <a:rPr lang="en-US" dirty="0" smtClean="0"/>
            </a:br>
            <a:r>
              <a:rPr lang="en-US" dirty="0" smtClean="0"/>
              <a:t>Easily </a:t>
            </a:r>
            <a:r>
              <a:rPr lang="en-US" dirty="0"/>
              <a:t>Build Your Workflows</a:t>
            </a:r>
            <a:br>
              <a:rPr lang="en-US" dirty="0"/>
            </a:br>
            <a:endParaRPr lang="en-US" dirty="0"/>
          </a:p>
        </p:txBody>
      </p:sp>
      <p:sp>
        <p:nvSpPr>
          <p:cNvPr id="5" name="Date Placeholder 4"/>
          <p:cNvSpPr>
            <a:spLocks noGrp="1"/>
          </p:cNvSpPr>
          <p:nvPr>
            <p:ph type="dt" sz="half" idx="15"/>
          </p:nvPr>
        </p:nvSpPr>
        <p:spPr/>
        <p:txBody>
          <a:bodyPr/>
          <a:lstStyle/>
          <a:p>
            <a:fld id="{64A7067B-C153-431E-8798-A17C4141B96F}" type="datetime1">
              <a:rPr lang="en-US" smtClean="0"/>
              <a:t>1/8/2016</a:t>
            </a:fld>
            <a:endParaRPr lang="en-US"/>
          </a:p>
        </p:txBody>
      </p:sp>
      <p:sp>
        <p:nvSpPr>
          <p:cNvPr id="7" name="Footer Placeholder 6"/>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11</a:t>
            </a:fld>
            <a:endParaRPr lang="en-US"/>
          </a:p>
        </p:txBody>
      </p:sp>
    </p:spTree>
    <p:extLst>
      <p:ext uri="{BB962C8B-B14F-4D97-AF65-F5344CB8AC3E}">
        <p14:creationId xmlns:p14="http://schemas.microsoft.com/office/powerpoint/2010/main" val="3256688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a:bodyPr>
          <a:lstStyle/>
          <a:p>
            <a:pPr marL="0" lvl="1">
              <a:buFont typeface="Arial" panose="020B0604020202020204" pitchFamily="34" charset="0"/>
              <a:buChar char="•"/>
            </a:pPr>
            <a:r>
              <a:rPr lang="lt-LT" dirty="0" smtClean="0"/>
              <a:t>The </a:t>
            </a:r>
            <a:r>
              <a:rPr lang="lt-LT" dirty="0"/>
              <a:t>broadest range of devices ever - smartphone, tablet notebook, 2-in-1, and desktop computer. </a:t>
            </a:r>
            <a:endParaRPr lang="lt-LT" dirty="0" smtClean="0"/>
          </a:p>
          <a:p>
            <a:pPr marL="0" lvl="1">
              <a:buFont typeface="Arial" panose="020B0604020202020204" pitchFamily="34" charset="0"/>
              <a:buChar char="•"/>
            </a:pPr>
            <a:r>
              <a:rPr lang="lt-LT" dirty="0" smtClean="0"/>
              <a:t>Role-tailored experience in all devices.</a:t>
            </a:r>
          </a:p>
          <a:p>
            <a:pPr marL="0" lvl="1">
              <a:buFont typeface="Arial" panose="020B0604020202020204" pitchFamily="34" charset="0"/>
              <a:buChar char="•"/>
            </a:pPr>
            <a:r>
              <a:rPr lang="lt-LT" dirty="0" smtClean="0"/>
              <a:t>Optimized for touch, for keyboard and for mouse.</a:t>
            </a:r>
          </a:p>
          <a:p>
            <a:pPr marL="0" lvl="1">
              <a:buFont typeface="Arial" panose="020B0604020202020204" pitchFamily="34" charset="0"/>
              <a:buChar char="•"/>
            </a:pPr>
            <a:r>
              <a:rPr lang="lt-LT" dirty="0" smtClean="0"/>
              <a:t>Includes support for camera and location.</a:t>
            </a:r>
            <a:endParaRPr lang="en-US" dirty="0"/>
          </a:p>
        </p:txBody>
      </p:sp>
      <p:pic>
        <p:nvPicPr>
          <p:cNvPr id="8" name="Content Placeholder 7"/>
          <p:cNvPicPr>
            <a:picLocks noGrp="1" noChangeAspect="1"/>
          </p:cNvPicPr>
          <p:nvPr>
            <p:ph type="pic" sz="quarter" idx="14"/>
          </p:nvPr>
        </p:nvPicPr>
        <p:blipFill>
          <a:blip r:embed="rId3"/>
          <a:stretch>
            <a:fillRect/>
          </a:stretch>
        </p:blipFill>
        <p:spPr>
          <a:xfrm>
            <a:off x="4973701" y="1402556"/>
            <a:ext cx="3942080" cy="1783080"/>
          </a:xfrm>
          <a:prstGeom prst="rect">
            <a:avLst/>
          </a:prstGeom>
          <a:noFill/>
          <a:ln>
            <a:noFill/>
          </a:ln>
        </p:spPr>
      </p:pic>
      <p:sp>
        <p:nvSpPr>
          <p:cNvPr id="2" name="Title 1"/>
          <p:cNvSpPr>
            <a:spLocks noGrp="1"/>
          </p:cNvSpPr>
          <p:nvPr>
            <p:ph type="title"/>
          </p:nvPr>
        </p:nvSpPr>
        <p:spPr/>
        <p:txBody>
          <a:bodyPr>
            <a:normAutofit/>
          </a:bodyPr>
          <a:lstStyle/>
          <a:p>
            <a:r>
              <a:rPr lang="lt-LT" dirty="0"/>
              <a:t>Universal App on </a:t>
            </a:r>
            <a:r>
              <a:rPr lang="en-US" dirty="0" smtClean="0"/>
              <a:t>A</a:t>
            </a:r>
            <a:r>
              <a:rPr lang="lt-LT" dirty="0" smtClean="0"/>
              <a:t>ll </a:t>
            </a:r>
            <a:r>
              <a:rPr lang="en-US" dirty="0"/>
              <a:t>Y</a:t>
            </a:r>
            <a:r>
              <a:rPr lang="lt-LT" dirty="0" smtClean="0"/>
              <a:t>our </a:t>
            </a:r>
            <a:r>
              <a:rPr lang="en-US" dirty="0"/>
              <a:t>D</a:t>
            </a:r>
            <a:r>
              <a:rPr lang="lt-LT" dirty="0" smtClean="0"/>
              <a:t>evices</a:t>
            </a:r>
            <a:endParaRPr lang="en-US" dirty="0"/>
          </a:p>
        </p:txBody>
      </p:sp>
      <p:sp>
        <p:nvSpPr>
          <p:cNvPr id="4" name="Date Placeholder 3"/>
          <p:cNvSpPr>
            <a:spLocks noGrp="1"/>
          </p:cNvSpPr>
          <p:nvPr>
            <p:ph type="dt" sz="half" idx="15"/>
          </p:nvPr>
        </p:nvSpPr>
        <p:spPr/>
        <p:txBody>
          <a:bodyPr/>
          <a:lstStyle/>
          <a:p>
            <a:fld id="{49FC6BDF-5576-4F22-8297-07380553A844}"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12</a:t>
            </a:fld>
            <a:endParaRPr lang="en-US"/>
          </a:p>
        </p:txBody>
      </p:sp>
    </p:spTree>
    <p:extLst>
      <p:ext uri="{BB962C8B-B14F-4D97-AF65-F5344CB8AC3E}">
        <p14:creationId xmlns:p14="http://schemas.microsoft.com/office/powerpoint/2010/main" val="13609849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lstStyle/>
          <a:p>
            <a:pPr marL="428625" indent="-428625"/>
            <a:r>
              <a:rPr lang="en-US" sz="1800" dirty="0"/>
              <a:t>Paperless Document Management with Optical Character Recognition (OCR)</a:t>
            </a:r>
            <a:endParaRPr lang="lt-LT" sz="1800" dirty="0"/>
          </a:p>
          <a:p>
            <a:pPr marL="428625" indent="-428625"/>
            <a:endParaRPr lang="lt-LT" sz="1800" dirty="0"/>
          </a:p>
          <a:p>
            <a:endParaRPr lang="en-US" dirty="0"/>
          </a:p>
        </p:txBody>
      </p:sp>
      <p:sp>
        <p:nvSpPr>
          <p:cNvPr id="2" name="Title 1"/>
          <p:cNvSpPr>
            <a:spLocks noGrp="1"/>
          </p:cNvSpPr>
          <p:nvPr>
            <p:ph type="title"/>
          </p:nvPr>
        </p:nvSpPr>
        <p:spPr/>
        <p:txBody>
          <a:bodyPr/>
          <a:lstStyle/>
          <a:p>
            <a:r>
              <a:rPr lang="lt-LT" dirty="0" smtClean="0"/>
              <a:t>Document Management</a:t>
            </a:r>
            <a:endParaRPr lang="en-US" dirty="0"/>
          </a:p>
        </p:txBody>
      </p:sp>
      <p:sp>
        <p:nvSpPr>
          <p:cNvPr id="5" name="Date Placeholder 4"/>
          <p:cNvSpPr>
            <a:spLocks noGrp="1"/>
          </p:cNvSpPr>
          <p:nvPr>
            <p:ph type="dt" sz="half" idx="15"/>
          </p:nvPr>
        </p:nvSpPr>
        <p:spPr/>
        <p:txBody>
          <a:bodyPr/>
          <a:lstStyle/>
          <a:p>
            <a:fld id="{E461E598-32CB-404E-9FC3-5B620385542B}" type="datetime1">
              <a:rPr lang="en-US" smtClean="0"/>
              <a:t>1/8/2016</a:t>
            </a:fld>
            <a:endParaRPr lang="en-US"/>
          </a:p>
        </p:txBody>
      </p:sp>
      <p:sp>
        <p:nvSpPr>
          <p:cNvPr id="7" name="Footer Placeholder 6"/>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13</a:t>
            </a:fld>
            <a:endParaRPr lang="en-US"/>
          </a:p>
        </p:txBody>
      </p:sp>
      <p:pic>
        <p:nvPicPr>
          <p:cNvPr id="11" name="Picture 10"/>
          <p:cNvPicPr/>
          <p:nvPr/>
        </p:nvPicPr>
        <p:blipFill>
          <a:blip r:embed="rId3"/>
          <a:stretch>
            <a:fillRect/>
          </a:stretch>
        </p:blipFill>
        <p:spPr>
          <a:xfrm>
            <a:off x="4902200" y="1476773"/>
            <a:ext cx="3992312" cy="2654961"/>
          </a:xfrm>
          <a:prstGeom prst="rect">
            <a:avLst/>
          </a:prstGeom>
        </p:spPr>
      </p:pic>
    </p:spTree>
    <p:extLst>
      <p:ext uri="{BB962C8B-B14F-4D97-AF65-F5344CB8AC3E}">
        <p14:creationId xmlns:p14="http://schemas.microsoft.com/office/powerpoint/2010/main" val="5884927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lstStyle/>
          <a:p>
            <a:pPr marL="428625" indent="-428625"/>
            <a:r>
              <a:rPr lang="lt-LT" sz="1800" dirty="0"/>
              <a:t>An optimal, seamless experience in the lead-to-cash process for our customers.</a:t>
            </a:r>
          </a:p>
        </p:txBody>
      </p:sp>
      <p:sp>
        <p:nvSpPr>
          <p:cNvPr id="2" name="Title 1"/>
          <p:cNvSpPr>
            <a:spLocks noGrp="1"/>
          </p:cNvSpPr>
          <p:nvPr>
            <p:ph type="title"/>
          </p:nvPr>
        </p:nvSpPr>
        <p:spPr/>
        <p:txBody>
          <a:bodyPr>
            <a:noAutofit/>
          </a:bodyPr>
          <a:lstStyle/>
          <a:p>
            <a:r>
              <a:rPr lang="en-US" dirty="0" smtClean="0"/>
              <a:t/>
            </a:r>
            <a:br>
              <a:rPr lang="en-US" dirty="0" smtClean="0"/>
            </a:br>
            <a:r>
              <a:rPr lang="en-US" dirty="0" smtClean="0"/>
              <a:t>Works </a:t>
            </a:r>
            <a:r>
              <a:rPr lang="en-US" dirty="0"/>
              <a:t>Natively with CRM</a:t>
            </a:r>
            <a:br>
              <a:rPr lang="en-US" dirty="0"/>
            </a:br>
            <a:endParaRPr lang="en-US" dirty="0"/>
          </a:p>
        </p:txBody>
      </p:sp>
      <p:sp>
        <p:nvSpPr>
          <p:cNvPr id="5" name="Date Placeholder 4"/>
          <p:cNvSpPr>
            <a:spLocks noGrp="1"/>
          </p:cNvSpPr>
          <p:nvPr>
            <p:ph type="dt" sz="half" idx="15"/>
          </p:nvPr>
        </p:nvSpPr>
        <p:spPr/>
        <p:txBody>
          <a:bodyPr/>
          <a:lstStyle/>
          <a:p>
            <a:fld id="{B0E23337-7D6E-453F-BD20-DAD5FC0AFFD0}" type="datetime1">
              <a:rPr lang="en-US" smtClean="0"/>
              <a:t>1/8/2016</a:t>
            </a:fld>
            <a:endParaRPr lang="en-US"/>
          </a:p>
        </p:txBody>
      </p:sp>
      <p:sp>
        <p:nvSpPr>
          <p:cNvPr id="7" name="Footer Placeholder 6"/>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14</a:t>
            </a:fld>
            <a:endParaRPr lang="en-US"/>
          </a:p>
        </p:txBody>
      </p:sp>
      <p:pic>
        <p:nvPicPr>
          <p:cNvPr id="11" name="Picture Placeholder 10"/>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4978936" y="1345717"/>
            <a:ext cx="1475832" cy="1475832"/>
          </a:xfrm>
          <a:prstGeom prst="rect">
            <a:avLst/>
          </a:prstGeom>
          <a:noFill/>
          <a:ln>
            <a:noFill/>
          </a:ln>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6616" y="1345717"/>
            <a:ext cx="1475832" cy="1475832"/>
          </a:xfrm>
          <a:prstGeom prst="rect">
            <a:avLst/>
          </a:prstGeom>
        </p:spPr>
      </p:pic>
    </p:spTree>
    <p:extLst>
      <p:ext uri="{BB962C8B-B14F-4D97-AF65-F5344CB8AC3E}">
        <p14:creationId xmlns:p14="http://schemas.microsoft.com/office/powerpoint/2010/main" val="17216722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fontScale="70000" lnSpcReduction="20000"/>
          </a:bodyPr>
          <a:lstStyle/>
          <a:p>
            <a:pPr>
              <a:lnSpc>
                <a:spcPct val="120000"/>
              </a:lnSpc>
              <a:spcBef>
                <a:spcPts val="600"/>
              </a:spcBef>
            </a:pPr>
            <a:r>
              <a:rPr lang="en-US" sz="2500" dirty="0" smtClean="0"/>
              <a:t>Decrease Total Cost of Ownership </a:t>
            </a:r>
            <a:r>
              <a:rPr lang="en-US" sz="2500" i="1" dirty="0" smtClean="0"/>
              <a:t>(TCO)</a:t>
            </a:r>
            <a:r>
              <a:rPr lang="en-US" sz="2500" dirty="0" smtClean="0"/>
              <a:t> while increasing Return on Investment </a:t>
            </a:r>
            <a:r>
              <a:rPr lang="en-US" sz="2500" i="1" dirty="0" smtClean="0"/>
              <a:t>(ROI) </a:t>
            </a:r>
            <a:r>
              <a:rPr lang="en-US" sz="2500" dirty="0" smtClean="0"/>
              <a:t>with an upgrade.</a:t>
            </a:r>
          </a:p>
          <a:p>
            <a:pPr>
              <a:lnSpc>
                <a:spcPct val="120000"/>
              </a:lnSpc>
              <a:spcBef>
                <a:spcPts val="600"/>
              </a:spcBef>
            </a:pPr>
            <a:r>
              <a:rPr lang="en-US" sz="2500" dirty="0" smtClean="0"/>
              <a:t>Access new powerful functionality. </a:t>
            </a:r>
          </a:p>
          <a:p>
            <a:pPr>
              <a:lnSpc>
                <a:spcPct val="120000"/>
              </a:lnSpc>
              <a:spcBef>
                <a:spcPts val="600"/>
              </a:spcBef>
            </a:pPr>
            <a:r>
              <a:rPr lang="en-US" sz="2500" dirty="0" smtClean="0"/>
              <a:t>Improve productivity of your teams.</a:t>
            </a:r>
          </a:p>
          <a:p>
            <a:pPr>
              <a:lnSpc>
                <a:spcPct val="120000"/>
              </a:lnSpc>
              <a:spcBef>
                <a:spcPts val="600"/>
              </a:spcBef>
            </a:pPr>
            <a:r>
              <a:rPr lang="en-US" sz="2500" dirty="0" smtClean="0"/>
              <a:t>Decrease future ERP maintenance cost.</a:t>
            </a:r>
          </a:p>
          <a:p>
            <a:pPr>
              <a:lnSpc>
                <a:spcPct val="120000"/>
              </a:lnSpc>
              <a:spcBef>
                <a:spcPts val="600"/>
              </a:spcBef>
            </a:pPr>
            <a:r>
              <a:rPr lang="en-US" sz="2500" dirty="0" smtClean="0"/>
              <a:t>Enjoy ERP that supports your business growth. </a:t>
            </a:r>
            <a:endParaRPr lang="en-US" dirty="0"/>
          </a:p>
        </p:txBody>
      </p:sp>
      <p:pic>
        <p:nvPicPr>
          <p:cNvPr id="8" name="Picture Placeholder 7"/>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3351" r="3351"/>
          <a:stretch>
            <a:fillRect/>
          </a:stretch>
        </p:blipFill>
        <p:spPr/>
      </p:pic>
      <p:sp>
        <p:nvSpPr>
          <p:cNvPr id="2" name="Title 1"/>
          <p:cNvSpPr>
            <a:spLocks noGrp="1"/>
          </p:cNvSpPr>
          <p:nvPr>
            <p:ph type="title"/>
          </p:nvPr>
        </p:nvSpPr>
        <p:spPr/>
        <p:txBody>
          <a:bodyPr/>
          <a:lstStyle/>
          <a:p>
            <a:r>
              <a:rPr lang="en-US" dirty="0" smtClean="0"/>
              <a:t>The </a:t>
            </a:r>
            <a:r>
              <a:rPr lang="en-US" dirty="0"/>
              <a:t>V</a:t>
            </a:r>
            <a:r>
              <a:rPr lang="en-US" dirty="0" smtClean="0"/>
              <a:t>alue of Upgrading</a:t>
            </a:r>
            <a:endParaRPr lang="en-US" dirty="0"/>
          </a:p>
        </p:txBody>
      </p:sp>
      <p:sp>
        <p:nvSpPr>
          <p:cNvPr id="4" name="Date Placeholder 3"/>
          <p:cNvSpPr>
            <a:spLocks noGrp="1"/>
          </p:cNvSpPr>
          <p:nvPr>
            <p:ph type="dt" sz="half" idx="15"/>
          </p:nvPr>
        </p:nvSpPr>
        <p:spPr/>
        <p:txBody>
          <a:bodyPr/>
          <a:lstStyle/>
          <a:p>
            <a:fld id="{FD9865E2-98DD-48A6-88E2-20D72E7727C9}"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15</a:t>
            </a:fld>
            <a:endParaRPr lang="en-US"/>
          </a:p>
        </p:txBody>
      </p:sp>
    </p:spTree>
    <p:extLst>
      <p:ext uri="{BB962C8B-B14F-4D97-AF65-F5344CB8AC3E}">
        <p14:creationId xmlns:p14="http://schemas.microsoft.com/office/powerpoint/2010/main" val="10645729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a:bodyPr>
          <a:lstStyle/>
          <a:p>
            <a:r>
              <a:rPr lang="en-US" dirty="0" smtClean="0"/>
              <a:t>End </a:t>
            </a:r>
            <a:r>
              <a:rPr lang="en-US" dirty="0"/>
              <a:t>of mainstream </a:t>
            </a:r>
            <a:r>
              <a:rPr lang="en-US" dirty="0" smtClean="0"/>
              <a:t>support</a:t>
            </a:r>
          </a:p>
          <a:p>
            <a:r>
              <a:rPr lang="en-US" dirty="0" smtClean="0"/>
              <a:t>Outdated </a:t>
            </a:r>
            <a:r>
              <a:rPr lang="en-US" dirty="0"/>
              <a:t>functionality</a:t>
            </a:r>
          </a:p>
          <a:p>
            <a:r>
              <a:rPr lang="en-US" dirty="0" smtClean="0"/>
              <a:t>Security risk</a:t>
            </a:r>
            <a:endParaRPr lang="en-US" dirty="0"/>
          </a:p>
          <a:p>
            <a:r>
              <a:rPr lang="en-US" dirty="0" smtClean="0"/>
              <a:t>Compatibility </a:t>
            </a:r>
            <a:r>
              <a:rPr lang="en-US" dirty="0"/>
              <a:t>with third </a:t>
            </a:r>
            <a:r>
              <a:rPr lang="en-US" dirty="0" smtClean="0"/>
              <a:t>parties solutions  </a:t>
            </a:r>
          </a:p>
          <a:p>
            <a:r>
              <a:rPr lang="en-US" dirty="0" smtClean="0"/>
              <a:t>Higher </a:t>
            </a:r>
            <a:r>
              <a:rPr lang="en-US" dirty="0"/>
              <a:t>maintenance </a:t>
            </a:r>
            <a:r>
              <a:rPr lang="en-US" dirty="0" smtClean="0"/>
              <a:t>cost </a:t>
            </a:r>
          </a:p>
          <a:p>
            <a:r>
              <a:rPr lang="en-US" dirty="0" smtClean="0"/>
              <a:t>Lack </a:t>
            </a:r>
            <a:r>
              <a:rPr lang="en-US" dirty="0"/>
              <a:t>of productivity </a:t>
            </a:r>
            <a:endParaRPr lang="en-US" dirty="0" smtClean="0"/>
          </a:p>
          <a:p>
            <a:r>
              <a:rPr lang="en-US" dirty="0" smtClean="0"/>
              <a:t>Integration challenges</a:t>
            </a:r>
          </a:p>
          <a:p>
            <a:pPr marL="0" indent="0">
              <a:buNone/>
            </a:pPr>
            <a:endParaRPr lang="lt-LT" dirty="0"/>
          </a:p>
          <a:p>
            <a:endParaRPr lang="en-US" dirty="0" smtClean="0"/>
          </a:p>
          <a:p>
            <a:endParaRPr lang="en-US" dirty="0"/>
          </a:p>
          <a:p>
            <a:endParaRPr lang="en-US" dirty="0" smtClean="0"/>
          </a:p>
        </p:txBody>
      </p:sp>
      <p:sp>
        <p:nvSpPr>
          <p:cNvPr id="2" name="Title 1"/>
          <p:cNvSpPr>
            <a:spLocks noGrp="1"/>
          </p:cNvSpPr>
          <p:nvPr>
            <p:ph type="title"/>
          </p:nvPr>
        </p:nvSpPr>
        <p:spPr/>
        <p:txBody>
          <a:bodyPr/>
          <a:lstStyle/>
          <a:p>
            <a:r>
              <a:rPr lang="en-US" dirty="0" smtClean="0"/>
              <a:t>If Staying With </a:t>
            </a:r>
            <a:r>
              <a:rPr lang="en-US" dirty="0"/>
              <a:t>O</a:t>
            </a:r>
            <a:r>
              <a:rPr lang="en-US" dirty="0" smtClean="0"/>
              <a:t>utdated Microsoft Dynamic NAV </a:t>
            </a:r>
            <a:endParaRPr lang="en-US" sz="1000" dirty="0">
              <a:solidFill>
                <a:srgbClr val="FF0000"/>
              </a:solidFill>
            </a:endParaRPr>
          </a:p>
        </p:txBody>
      </p:sp>
      <p:sp>
        <p:nvSpPr>
          <p:cNvPr id="4" name="Date Placeholder 3"/>
          <p:cNvSpPr>
            <a:spLocks noGrp="1"/>
          </p:cNvSpPr>
          <p:nvPr>
            <p:ph type="dt" sz="half" idx="15"/>
          </p:nvPr>
        </p:nvSpPr>
        <p:spPr/>
        <p:txBody>
          <a:bodyPr/>
          <a:lstStyle/>
          <a:p>
            <a:fld id="{A7FFB2F3-2908-43A5-A83B-F24393571124}" type="datetime1">
              <a:rPr lang="en-US" smtClean="0"/>
              <a:t>1/8/2016</a:t>
            </a:fld>
            <a:endParaRPr lang="en-US"/>
          </a:p>
        </p:txBody>
      </p:sp>
      <p:sp>
        <p:nvSpPr>
          <p:cNvPr id="8" name="Footer Placeholder 7"/>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16</a:t>
            </a:fld>
            <a:endParaRPr lang="en-US"/>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b="13393"/>
          <a:stretch/>
        </p:blipFill>
        <p:spPr>
          <a:xfrm>
            <a:off x="5562600" y="1303020"/>
            <a:ext cx="2560320" cy="3326130"/>
          </a:xfrm>
          <a:prstGeom prst="rect">
            <a:avLst/>
          </a:prstGeom>
        </p:spPr>
      </p:pic>
    </p:spTree>
    <p:extLst>
      <p:ext uri="{BB962C8B-B14F-4D97-AF65-F5344CB8AC3E}">
        <p14:creationId xmlns:p14="http://schemas.microsoft.com/office/powerpoint/2010/main" val="568093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type="body" sz="quarter" idx="13"/>
          </p:nvPr>
        </p:nvSpPr>
        <p:spPr/>
        <p:txBody>
          <a:bodyPr/>
          <a:lstStyle/>
          <a:p>
            <a:r>
              <a:rPr lang="en-US" dirty="0" smtClean="0"/>
              <a:t>Utilize NAV benefits ASAP</a:t>
            </a:r>
          </a:p>
          <a:p>
            <a:r>
              <a:rPr lang="en-US" dirty="0" smtClean="0"/>
              <a:t>Take out your pain of future upgrades with Upgrade Subscription</a:t>
            </a:r>
          </a:p>
          <a:p>
            <a:endParaRPr lang="en-US" dirty="0" smtClean="0"/>
          </a:p>
          <a:p>
            <a:endParaRPr lang="en-US" dirty="0"/>
          </a:p>
        </p:txBody>
      </p:sp>
      <p:sp>
        <p:nvSpPr>
          <p:cNvPr id="6" name="Title 5"/>
          <p:cNvSpPr>
            <a:spLocks noGrp="1"/>
          </p:cNvSpPr>
          <p:nvPr>
            <p:ph type="title"/>
          </p:nvPr>
        </p:nvSpPr>
        <p:spPr/>
        <p:txBody>
          <a:bodyPr/>
          <a:lstStyle/>
          <a:p>
            <a:r>
              <a:rPr lang="en-US" dirty="0" smtClean="0"/>
              <a:t>What If?</a:t>
            </a:r>
            <a:endParaRPr lang="en-US" dirty="0"/>
          </a:p>
        </p:txBody>
      </p:sp>
      <p:sp>
        <p:nvSpPr>
          <p:cNvPr id="3" name="Date Placeholder 2"/>
          <p:cNvSpPr>
            <a:spLocks noGrp="1"/>
          </p:cNvSpPr>
          <p:nvPr>
            <p:ph type="dt" sz="half" idx="15"/>
          </p:nvPr>
        </p:nvSpPr>
        <p:spPr/>
        <p:txBody>
          <a:bodyPr/>
          <a:lstStyle/>
          <a:p>
            <a:fld id="{18C3331A-2589-4709-B7EC-B8885409E46E}"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4" name="Slide Number Placeholder 3"/>
          <p:cNvSpPr>
            <a:spLocks noGrp="1"/>
          </p:cNvSpPr>
          <p:nvPr>
            <p:ph type="sldNum" sz="quarter" idx="17"/>
          </p:nvPr>
        </p:nvSpPr>
        <p:spPr/>
        <p:txBody>
          <a:bodyPr/>
          <a:lstStyle/>
          <a:p>
            <a:fld id="{2F3C97D9-29AA-4175-B7F9-8521FC89D3E0}" type="slidenum">
              <a:rPr lang="en-US" smtClean="0"/>
              <a:t>17</a:t>
            </a:fld>
            <a:endParaRPr lang="en-US"/>
          </a:p>
        </p:txBody>
      </p:sp>
      <p:pic>
        <p:nvPicPr>
          <p:cNvPr id="9" name="Picture Placeholder 8"/>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5760" b="5760"/>
          <a:stretch>
            <a:fillRect/>
          </a:stretch>
        </p:blipFill>
        <p:spPr>
          <a:xfrm>
            <a:off x="4888814" y="1402868"/>
            <a:ext cx="3613566" cy="3229854"/>
          </a:xfrm>
        </p:spPr>
      </p:pic>
    </p:spTree>
    <p:extLst>
      <p:ext uri="{BB962C8B-B14F-4D97-AF65-F5344CB8AC3E}">
        <p14:creationId xmlns:p14="http://schemas.microsoft.com/office/powerpoint/2010/main" val="1051176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38939" y="273844"/>
            <a:ext cx="5076411" cy="994172"/>
          </a:xfrm>
        </p:spPr>
        <p:txBody>
          <a:bodyPr/>
          <a:lstStyle/>
          <a:p>
            <a:r>
              <a:rPr lang="en-US" dirty="0" smtClean="0"/>
              <a:t>The Transition</a:t>
            </a:r>
            <a:endParaRPr lang="en-US" dirty="0"/>
          </a:p>
        </p:txBody>
      </p:sp>
      <p:sp>
        <p:nvSpPr>
          <p:cNvPr id="5" name="Text Placeholder 4"/>
          <p:cNvSpPr>
            <a:spLocks noGrp="1"/>
          </p:cNvSpPr>
          <p:nvPr>
            <p:ph type="body" sz="quarter" idx="22"/>
          </p:nvPr>
        </p:nvSpPr>
        <p:spPr>
          <a:xfrm>
            <a:off x="234043" y="1574153"/>
            <a:ext cx="2646403" cy="3238500"/>
          </a:xfrm>
        </p:spPr>
        <p:txBody>
          <a:bodyPr/>
          <a:lstStyle/>
          <a:p>
            <a:pPr marL="0" indent="0">
              <a:buNone/>
            </a:pPr>
            <a:r>
              <a:rPr lang="en-US" sz="1800" dirty="0">
                <a:solidFill>
                  <a:schemeClr val="accent4"/>
                </a:solidFill>
              </a:rPr>
              <a:t>The engine change</a:t>
            </a:r>
          </a:p>
          <a:p>
            <a:pPr marL="342900" lvl="1" indent="0">
              <a:buNone/>
            </a:pPr>
            <a:endParaRPr lang="en-US" dirty="0" smtClean="0"/>
          </a:p>
          <a:p>
            <a:pPr marL="0" lvl="1" indent="0">
              <a:buNone/>
            </a:pPr>
            <a:r>
              <a:rPr lang="en-US" sz="1500" dirty="0"/>
              <a:t>Expensive</a:t>
            </a:r>
          </a:p>
          <a:p>
            <a:pPr marL="0" lvl="1" indent="0">
              <a:buNone/>
            </a:pPr>
            <a:r>
              <a:rPr lang="en-US" sz="1500" dirty="0"/>
              <a:t>Time consuming</a:t>
            </a:r>
          </a:p>
          <a:p>
            <a:pPr marL="0" lvl="1" indent="0">
              <a:buNone/>
            </a:pPr>
            <a:r>
              <a:rPr lang="en-US" sz="1500" dirty="0"/>
              <a:t>Defer as long as possible</a:t>
            </a:r>
          </a:p>
          <a:p>
            <a:pPr marL="0" lvl="1" indent="0">
              <a:buNone/>
            </a:pPr>
            <a:r>
              <a:rPr lang="en-US" sz="1500" dirty="0"/>
              <a:t>Risky</a:t>
            </a:r>
          </a:p>
          <a:p>
            <a:pPr marL="0" lvl="1" indent="0">
              <a:buNone/>
            </a:pPr>
            <a:r>
              <a:rPr lang="en-US" sz="1500" dirty="0"/>
              <a:t>Out of service while serviced</a:t>
            </a:r>
          </a:p>
          <a:p>
            <a:pPr marL="0" lvl="1" indent="0">
              <a:buNone/>
            </a:pPr>
            <a:r>
              <a:rPr lang="en-US" sz="1500" dirty="0"/>
              <a:t>Reconsider buying new instead</a:t>
            </a:r>
          </a:p>
          <a:p>
            <a:pPr marL="0" indent="0">
              <a:buNone/>
            </a:pPr>
            <a:endParaRPr lang="en-US" sz="788" dirty="0"/>
          </a:p>
        </p:txBody>
      </p:sp>
      <p:sp>
        <p:nvSpPr>
          <p:cNvPr id="6" name="Text Placeholder 5"/>
          <p:cNvSpPr>
            <a:spLocks noGrp="1"/>
          </p:cNvSpPr>
          <p:nvPr>
            <p:ph type="body" sz="quarter" idx="4294967295"/>
          </p:nvPr>
        </p:nvSpPr>
        <p:spPr>
          <a:xfrm>
            <a:off x="6467475" y="1570435"/>
            <a:ext cx="2346964" cy="2693453"/>
          </a:xfrm>
        </p:spPr>
        <p:txBody>
          <a:bodyPr/>
          <a:lstStyle/>
          <a:p>
            <a:pPr algn="r"/>
            <a:r>
              <a:rPr lang="en-US" sz="1800" dirty="0">
                <a:solidFill>
                  <a:schemeClr val="accent4"/>
                </a:solidFill>
              </a:rPr>
              <a:t>The oil change</a:t>
            </a:r>
          </a:p>
          <a:p>
            <a:pPr marL="342900" lvl="1" indent="0" algn="r">
              <a:buNone/>
            </a:pPr>
            <a:endParaRPr lang="en-US" sz="1500" dirty="0"/>
          </a:p>
          <a:p>
            <a:pPr marL="342900" lvl="1" indent="0" algn="r">
              <a:buNone/>
            </a:pPr>
            <a:r>
              <a:rPr lang="en-US" sz="1500" dirty="0"/>
              <a:t>Inexpensive</a:t>
            </a:r>
          </a:p>
          <a:p>
            <a:pPr marL="342900" lvl="1" indent="0" algn="r">
              <a:buNone/>
            </a:pPr>
            <a:r>
              <a:rPr lang="en-US" sz="1500" dirty="0"/>
              <a:t>Fast</a:t>
            </a:r>
          </a:p>
          <a:p>
            <a:pPr marL="342900" lvl="1" indent="0" algn="r">
              <a:buNone/>
            </a:pPr>
            <a:r>
              <a:rPr lang="en-US" sz="1500" dirty="0"/>
              <a:t>Frequent</a:t>
            </a:r>
          </a:p>
          <a:p>
            <a:pPr marL="342900" lvl="1" indent="0" algn="r">
              <a:buNone/>
            </a:pPr>
            <a:r>
              <a:rPr lang="en-US" sz="1500" dirty="0"/>
              <a:t>No risk</a:t>
            </a:r>
          </a:p>
          <a:p>
            <a:pPr marL="342900" lvl="1" indent="0" algn="r">
              <a:buNone/>
            </a:pPr>
            <a:r>
              <a:rPr lang="en-US" sz="1500" dirty="0"/>
              <a:t>No downtime</a:t>
            </a:r>
          </a:p>
          <a:p>
            <a:pPr marL="342900" lvl="1" indent="0" algn="r">
              <a:buNone/>
            </a:pPr>
            <a:r>
              <a:rPr lang="en-US" sz="1500" dirty="0"/>
              <a:t>Stay with product investment</a:t>
            </a:r>
          </a:p>
          <a:p>
            <a:pPr algn="r"/>
            <a:endParaRPr lang="en-US" sz="1500" dirty="0"/>
          </a:p>
        </p:txBody>
      </p:sp>
      <p:sp>
        <p:nvSpPr>
          <p:cNvPr id="7" name="Text Placeholder 5"/>
          <p:cNvSpPr txBox="1">
            <a:spLocks/>
          </p:cNvSpPr>
          <p:nvPr/>
        </p:nvSpPr>
        <p:spPr>
          <a:xfrm>
            <a:off x="3306359" y="1711039"/>
            <a:ext cx="2735202" cy="2626862"/>
          </a:xfrm>
          <a:prstGeom prst="rect">
            <a:avLst/>
          </a:prstGeom>
          <a:solidFill>
            <a:schemeClr val="accent6">
              <a:lumMod val="20000"/>
              <a:lumOff val="80000"/>
            </a:schemeClr>
          </a:solidFill>
        </p:spPr>
        <p:txBody>
          <a:bodyPr vert="horz" wrap="square" lIns="107585" tIns="67241" rIns="107585" bIns="67241" rtlCol="0">
            <a:spAutoFit/>
          </a:bodyPr>
          <a:lstStyle>
            <a:lvl1pPr marL="0" marR="0" indent="0" algn="l" defTabSz="932664" rtl="0" eaLnBrk="1" fontAlgn="auto" latinLnBrk="0" hangingPunct="1">
              <a:lnSpc>
                <a:spcPct val="90000"/>
              </a:lnSpc>
              <a:spcBef>
                <a:spcPts val="1224"/>
              </a:spcBef>
              <a:spcAft>
                <a:spcPts val="0"/>
              </a:spcAft>
              <a:buClr>
                <a:schemeClr val="tx1"/>
              </a:buClr>
              <a:buSzPct val="90000"/>
              <a:buFont typeface="Wingdings" pitchFamily="2" charset="2"/>
              <a:buNone/>
              <a:tabLst/>
              <a:defRPr sz="3600" kern="1200" spc="0" baseline="0">
                <a:gradFill>
                  <a:gsLst>
                    <a:gs pos="1250">
                      <a:schemeClr val="tx2"/>
                    </a:gs>
                    <a:gs pos="99000">
                      <a:schemeClr val="tx2"/>
                    </a:gs>
                  </a:gsLst>
                  <a:lin ang="5400000" scaled="0"/>
                </a:gradFill>
                <a:latin typeface="+mj-lt"/>
                <a:ea typeface="+mn-ea"/>
                <a:cs typeface="+mn-cs"/>
              </a:defRPr>
            </a:lvl1pPr>
            <a:lvl2pPr marL="0" marR="0" indent="0" algn="l" defTabSz="932664"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231756" marR="0" indent="0" algn="l" defTabSz="932664"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60336" marR="0" indent="0" algn="l" defTabSz="932664"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742" marR="0" indent="0" algn="l" defTabSz="932664"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4826" indent="-233166" algn="l" defTabSz="93266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60" indent="-233166" algn="l" defTabSz="93266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91" indent="-233166" algn="l" defTabSz="93266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25" indent="-233166" algn="l" defTabSz="93266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00" dirty="0">
                <a:solidFill>
                  <a:schemeClr val="tx1"/>
                </a:solidFill>
                <a:latin typeface="Arial" panose="020B0604020202020204" pitchFamily="34" charset="0"/>
                <a:cs typeface="Arial" panose="020B0604020202020204" pitchFamily="34" charset="0"/>
              </a:rPr>
              <a:t>1ClickFactory support</a:t>
            </a:r>
            <a:r>
              <a:rPr lang="lt-LT" sz="2400" dirty="0">
                <a:solidFill>
                  <a:schemeClr val="tx1"/>
                </a:solidFill>
                <a:latin typeface="Arial" panose="020B0604020202020204" pitchFamily="34" charset="0"/>
                <a:cs typeface="Arial" panose="020B0604020202020204" pitchFamily="34" charset="0"/>
              </a:rPr>
              <a:t>s</a:t>
            </a:r>
            <a:r>
              <a:rPr lang="en-US" sz="2400" dirty="0">
                <a:solidFill>
                  <a:schemeClr val="tx1"/>
                </a:solidFill>
                <a:latin typeface="Arial" panose="020B0604020202020204" pitchFamily="34" charset="0"/>
                <a:cs typeface="Arial" panose="020B0604020202020204" pitchFamily="34" charset="0"/>
              </a:rPr>
              <a:t> </a:t>
            </a:r>
            <a:r>
              <a:rPr lang="lt-LT" sz="2400" dirty="0">
                <a:solidFill>
                  <a:schemeClr val="tx1"/>
                </a:solidFill>
                <a:latin typeface="Arial" panose="020B0604020202020204" pitchFamily="34" charset="0"/>
                <a:cs typeface="Arial" panose="020B0604020202020204" pitchFamily="34" charset="0"/>
              </a:rPr>
              <a:t>the </a:t>
            </a:r>
            <a:r>
              <a:rPr lang="en-US" sz="2400" dirty="0">
                <a:solidFill>
                  <a:schemeClr val="tx1"/>
                </a:solidFill>
                <a:latin typeface="Arial" panose="020B0604020202020204" pitchFamily="34" charset="0"/>
                <a:cs typeface="Arial" panose="020B0604020202020204" pitchFamily="34" charset="0"/>
              </a:rPr>
              <a:t>Transition</a:t>
            </a:r>
          </a:p>
          <a:p>
            <a:pPr lvl="1" algn="ctr"/>
            <a:r>
              <a:rPr lang="en-US" sz="1350" dirty="0">
                <a:solidFill>
                  <a:schemeClr val="tx1"/>
                </a:solidFill>
                <a:latin typeface="Arial" panose="020B0604020202020204" pitchFamily="34" charset="0"/>
                <a:cs typeface="Arial" panose="020B0604020202020204" pitchFamily="34" charset="0"/>
              </a:rPr>
              <a:t>I</a:t>
            </a:r>
            <a:r>
              <a:rPr lang="en-US" sz="1471" dirty="0">
                <a:solidFill>
                  <a:schemeClr val="tx1"/>
                </a:solidFill>
                <a:latin typeface="Arial" panose="020B0604020202020204" pitchFamily="34" charset="0"/>
                <a:cs typeface="Arial" panose="020B0604020202020204" pitchFamily="34" charset="0"/>
              </a:rPr>
              <a:t>nvest into low cost cycle</a:t>
            </a:r>
          </a:p>
          <a:p>
            <a:pPr lvl="1" algn="ctr"/>
            <a:r>
              <a:rPr lang="en-US" sz="1471" dirty="0">
                <a:solidFill>
                  <a:schemeClr val="tx1"/>
                </a:solidFill>
                <a:latin typeface="Arial" panose="020B0604020202020204" pitchFamily="34" charset="0"/>
                <a:cs typeface="Arial" panose="020B0604020202020204" pitchFamily="34" charset="0"/>
              </a:rPr>
              <a:t>Reduce time</a:t>
            </a:r>
          </a:p>
          <a:p>
            <a:pPr lvl="1" algn="ctr"/>
            <a:r>
              <a:rPr lang="en-US" sz="1471" dirty="0">
                <a:solidFill>
                  <a:schemeClr val="tx1"/>
                </a:solidFill>
                <a:latin typeface="Arial" panose="020B0604020202020204" pitchFamily="34" charset="0"/>
                <a:cs typeface="Arial" panose="020B0604020202020204" pitchFamily="34" charset="0"/>
              </a:rPr>
              <a:t>Evangelize and promote</a:t>
            </a:r>
          </a:p>
          <a:p>
            <a:pPr lvl="1" algn="ctr"/>
            <a:r>
              <a:rPr lang="en-US" sz="1471" dirty="0">
                <a:solidFill>
                  <a:schemeClr val="tx1"/>
                </a:solidFill>
                <a:latin typeface="Arial" panose="020B0604020202020204" pitchFamily="34" charset="0"/>
                <a:cs typeface="Arial" panose="020B0604020202020204" pitchFamily="34" charset="0"/>
              </a:rPr>
              <a:t>Convert risk into cost</a:t>
            </a:r>
          </a:p>
          <a:p>
            <a:pPr lvl="1" algn="ctr"/>
            <a:r>
              <a:rPr lang="en-US" sz="1471" dirty="0">
                <a:solidFill>
                  <a:schemeClr val="tx1"/>
                </a:solidFill>
                <a:latin typeface="Arial" panose="020B0604020202020204" pitchFamily="34" charset="0"/>
                <a:cs typeface="Arial" panose="020B0604020202020204" pitchFamily="34" charset="0"/>
              </a:rPr>
              <a:t>Minimize downtime</a:t>
            </a:r>
          </a:p>
          <a:p>
            <a:pPr lvl="1" algn="ctr"/>
            <a:r>
              <a:rPr lang="en-US" sz="1471" dirty="0">
                <a:solidFill>
                  <a:schemeClr val="tx1"/>
                </a:solidFill>
                <a:latin typeface="Arial" panose="020B0604020202020204" pitchFamily="34" charset="0"/>
                <a:cs typeface="Arial" panose="020B0604020202020204" pitchFamily="34" charset="0"/>
              </a:rPr>
              <a:t>Invest into sustainability</a:t>
            </a:r>
          </a:p>
        </p:txBody>
      </p:sp>
      <p:pic>
        <p:nvPicPr>
          <p:cNvPr id="9" name="Picture 8"/>
          <p:cNvPicPr>
            <a:picLocks noChangeAspect="1"/>
          </p:cNvPicPr>
          <p:nvPr/>
        </p:nvPicPr>
        <p:blipFill>
          <a:blip r:embed="rId3"/>
          <a:stretch>
            <a:fillRect/>
          </a:stretch>
        </p:blipFill>
        <p:spPr>
          <a:xfrm>
            <a:off x="6842764" y="262849"/>
            <a:ext cx="1971675" cy="1307306"/>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043" y="157611"/>
            <a:ext cx="1850231" cy="1385888"/>
          </a:xfrm>
          <a:prstGeom prst="rect">
            <a:avLst/>
          </a:prstGeom>
        </p:spPr>
      </p:pic>
      <p:sp>
        <p:nvSpPr>
          <p:cNvPr id="2" name="Date Placeholder 1"/>
          <p:cNvSpPr>
            <a:spLocks noGrp="1"/>
          </p:cNvSpPr>
          <p:nvPr>
            <p:ph type="dt" sz="half" idx="10"/>
          </p:nvPr>
        </p:nvSpPr>
        <p:spPr/>
        <p:txBody>
          <a:bodyPr/>
          <a:lstStyle/>
          <a:p>
            <a:pPr>
              <a:defRPr/>
            </a:pPr>
            <a:fld id="{D3578D21-0697-48D4-8016-B521E69667B3}" type="datetime1">
              <a:rPr lang="en-US" smtClean="0"/>
              <a:t>1/8/2016</a:t>
            </a:fld>
            <a:endParaRPr lang="en-US" dirty="0"/>
          </a:p>
        </p:txBody>
      </p:sp>
      <p:sp>
        <p:nvSpPr>
          <p:cNvPr id="3" name="Footer Placeholder 2"/>
          <p:cNvSpPr>
            <a:spLocks noGrp="1"/>
          </p:cNvSpPr>
          <p:nvPr>
            <p:ph type="ftr" sz="quarter" idx="11"/>
          </p:nvPr>
        </p:nvSpPr>
        <p:spPr/>
        <p:txBody>
          <a:bodyPr/>
          <a:lstStyle/>
          <a:p>
            <a:pPr>
              <a:defRPr/>
            </a:pPr>
            <a:r>
              <a:rPr lang="en-US" smtClean="0"/>
              <a:t>Why Upgrade Your Microsoft Dynamics NAV Solution?</a:t>
            </a:r>
            <a:endParaRPr lang="en-US" dirty="0"/>
          </a:p>
        </p:txBody>
      </p:sp>
      <p:sp>
        <p:nvSpPr>
          <p:cNvPr id="11" name="Slide Number Placeholder 10"/>
          <p:cNvSpPr>
            <a:spLocks noGrp="1"/>
          </p:cNvSpPr>
          <p:nvPr>
            <p:ph type="sldNum" sz="quarter" idx="12"/>
          </p:nvPr>
        </p:nvSpPr>
        <p:spPr/>
        <p:txBody>
          <a:bodyPr/>
          <a:lstStyle/>
          <a:p>
            <a:pPr>
              <a:defRPr/>
            </a:pPr>
            <a:fld id="{EA738E6B-BD76-4D41-B250-C3B757F9D2C4}" type="slidenum">
              <a:rPr lang="en-US" smtClean="0"/>
              <a:pPr>
                <a:defRPr/>
              </a:pPr>
              <a:t>18</a:t>
            </a:fld>
            <a:endParaRPr lang="en-US" dirty="0"/>
          </a:p>
        </p:txBody>
      </p:sp>
    </p:spTree>
    <p:extLst>
      <p:ext uri="{BB962C8B-B14F-4D97-AF65-F5344CB8AC3E}">
        <p14:creationId xmlns:p14="http://schemas.microsoft.com/office/powerpoint/2010/main" val="2635776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lstStyle/>
          <a:p>
            <a:pPr marL="171450" indent="-171450">
              <a:buFont typeface="Arial" panose="020B0604020202020204" pitchFamily="34" charset="0"/>
              <a:buChar char="•"/>
            </a:pPr>
            <a:r>
              <a:rPr lang="en-US" dirty="0" smtClean="0"/>
              <a:t>Stay </a:t>
            </a:r>
            <a:r>
              <a:rPr lang="en-US" dirty="0"/>
              <a:t>with current </a:t>
            </a:r>
            <a:r>
              <a:rPr lang="en-US" dirty="0" smtClean="0"/>
              <a:t>implementation?</a:t>
            </a:r>
            <a:endParaRPr lang="en-US" dirty="0"/>
          </a:p>
          <a:p>
            <a:pPr marL="171450" indent="-171450">
              <a:buFont typeface="Arial" panose="020B0604020202020204" pitchFamily="34" charset="0"/>
              <a:buChar char="•"/>
            </a:pPr>
            <a:r>
              <a:rPr lang="en-US" dirty="0"/>
              <a:t>Build a plan to </a:t>
            </a:r>
            <a:r>
              <a:rPr lang="en-US" dirty="0" smtClean="0"/>
              <a:t>upgrade?</a:t>
            </a:r>
            <a:endParaRPr lang="en-US" dirty="0"/>
          </a:p>
          <a:p>
            <a:pPr marL="0" indent="0">
              <a:buNone/>
            </a:pPr>
            <a:endParaRPr lang="en-US" dirty="0" smtClean="0"/>
          </a:p>
          <a:p>
            <a:pPr marL="0" indent="0">
              <a:buNone/>
            </a:pPr>
            <a:endParaRPr lang="en-US" dirty="0"/>
          </a:p>
          <a:p>
            <a:pPr marL="0" indent="0">
              <a:buNone/>
            </a:pPr>
            <a:endParaRPr lang="en-US" dirty="0"/>
          </a:p>
        </p:txBody>
      </p:sp>
      <p:sp>
        <p:nvSpPr>
          <p:cNvPr id="2" name="Title 1"/>
          <p:cNvSpPr>
            <a:spLocks noGrp="1"/>
          </p:cNvSpPr>
          <p:nvPr>
            <p:ph type="title"/>
          </p:nvPr>
        </p:nvSpPr>
        <p:spPr/>
        <p:txBody>
          <a:bodyPr/>
          <a:lstStyle/>
          <a:p>
            <a:r>
              <a:rPr lang="en-US" dirty="0" smtClean="0"/>
              <a:t>What Would </a:t>
            </a:r>
            <a:r>
              <a:rPr lang="en-US" dirty="0"/>
              <a:t>Y</a:t>
            </a:r>
            <a:r>
              <a:rPr lang="en-US" dirty="0" smtClean="0"/>
              <a:t>ou </a:t>
            </a:r>
            <a:r>
              <a:rPr lang="en-US" dirty="0"/>
              <a:t>L</a:t>
            </a:r>
            <a:r>
              <a:rPr lang="en-US" dirty="0" smtClean="0"/>
              <a:t>ike to Do </a:t>
            </a:r>
            <a:r>
              <a:rPr lang="en-US" dirty="0"/>
              <a:t>N</a:t>
            </a:r>
            <a:r>
              <a:rPr lang="en-US" dirty="0" smtClean="0"/>
              <a:t>ext?</a:t>
            </a:r>
            <a:endParaRPr lang="en-US" dirty="0"/>
          </a:p>
        </p:txBody>
      </p:sp>
      <p:sp>
        <p:nvSpPr>
          <p:cNvPr id="4" name="Date Placeholder 3"/>
          <p:cNvSpPr>
            <a:spLocks noGrp="1"/>
          </p:cNvSpPr>
          <p:nvPr>
            <p:ph type="dt" sz="half" idx="15"/>
          </p:nvPr>
        </p:nvSpPr>
        <p:spPr/>
        <p:txBody>
          <a:bodyPr/>
          <a:lstStyle/>
          <a:p>
            <a:fld id="{0F66B6E9-E6C9-4C50-AE80-B9412C49B5E1}"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19</a:t>
            </a:fld>
            <a:endParaRPr lang="en-US"/>
          </a:p>
        </p:txBody>
      </p:sp>
      <p:pic>
        <p:nvPicPr>
          <p:cNvPr id="8" name="Picture Placeholder 7"/>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1327" r="11327"/>
          <a:stretch>
            <a:fillRect/>
          </a:stretch>
        </p:blipFill>
        <p:spPr/>
      </p:pic>
    </p:spTree>
    <p:extLst>
      <p:ext uri="{BB962C8B-B14F-4D97-AF65-F5344CB8AC3E}">
        <p14:creationId xmlns:p14="http://schemas.microsoft.com/office/powerpoint/2010/main" val="63936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When to Use the Slide </a:t>
            </a:r>
            <a:r>
              <a:rPr lang="en-US" dirty="0"/>
              <a:t>D</a:t>
            </a:r>
            <a:r>
              <a:rPr lang="en-US" dirty="0" smtClean="0"/>
              <a:t>eck		</a:t>
            </a:r>
            <a:endParaRPr lang="en-US" dirty="0"/>
          </a:p>
        </p:txBody>
      </p:sp>
      <p:sp>
        <p:nvSpPr>
          <p:cNvPr id="4" name="Date Placeholder 3"/>
          <p:cNvSpPr>
            <a:spLocks noGrp="1"/>
          </p:cNvSpPr>
          <p:nvPr>
            <p:ph type="dt" sz="half" idx="10"/>
          </p:nvPr>
        </p:nvSpPr>
        <p:spPr/>
        <p:txBody>
          <a:bodyPr/>
          <a:lstStyle/>
          <a:p>
            <a:fld id="{E6A193A4-7D4A-48FB-BE7F-B6449613FE6A}" type="datetime1">
              <a:rPr lang="en-US" smtClean="0"/>
              <a:t>1/8/2016</a:t>
            </a:fld>
            <a:endParaRPr lang="en-US" dirty="0"/>
          </a:p>
        </p:txBody>
      </p:sp>
      <p:sp>
        <p:nvSpPr>
          <p:cNvPr id="6" name="Content Placeholder 5"/>
          <p:cNvSpPr>
            <a:spLocks noGrp="1"/>
          </p:cNvSpPr>
          <p:nvPr>
            <p:ph type="body" sz="quarter" idx="22"/>
          </p:nvPr>
        </p:nvSpPr>
        <p:spPr/>
        <p:txBody>
          <a:bodyPr>
            <a:normAutofit/>
          </a:bodyPr>
          <a:lstStyle/>
          <a:p>
            <a:pPr lvl="0"/>
            <a:r>
              <a:rPr lang="en-US" dirty="0" smtClean="0"/>
              <a:t>This presentation is dedicated to sales pros at Microsoft Dynamics Partners organizations. </a:t>
            </a:r>
          </a:p>
          <a:p>
            <a:pPr lvl="0"/>
            <a:r>
              <a:rPr lang="en-US" dirty="0" smtClean="0"/>
              <a:t>Use this </a:t>
            </a:r>
            <a:r>
              <a:rPr lang="en-US" dirty="0"/>
              <a:t>presentation </a:t>
            </a:r>
            <a:r>
              <a:rPr lang="en-US" dirty="0" smtClean="0"/>
              <a:t>to demonstrate </a:t>
            </a:r>
            <a:r>
              <a:rPr lang="en-US" dirty="0"/>
              <a:t>upgrade benefits to your end customers.  </a:t>
            </a:r>
          </a:p>
          <a:p>
            <a:r>
              <a:rPr lang="en-US" dirty="0" smtClean="0"/>
              <a:t>You can use it fully, partly or for inspiration only.</a:t>
            </a:r>
          </a:p>
          <a:p>
            <a:r>
              <a:rPr lang="en-US" dirty="0" smtClean="0"/>
              <a:t>For more information please visit </a:t>
            </a:r>
            <a:r>
              <a:rPr lang="en-US" dirty="0" smtClean="0">
                <a:hlinkClick r:id="rId3"/>
              </a:rPr>
              <a:t>www.1clickfactory.com</a:t>
            </a:r>
            <a:r>
              <a:rPr lang="en-US" dirty="0" smtClean="0"/>
              <a:t> </a:t>
            </a:r>
            <a:endParaRPr lang="en-US" dirty="0"/>
          </a:p>
        </p:txBody>
      </p:sp>
      <p:sp>
        <p:nvSpPr>
          <p:cNvPr id="2" name="Footer Placeholder 1"/>
          <p:cNvSpPr>
            <a:spLocks noGrp="1"/>
          </p:cNvSpPr>
          <p:nvPr>
            <p:ph type="ftr" sz="quarter" idx="11"/>
          </p:nvPr>
        </p:nvSpPr>
        <p:spPr/>
        <p:txBody>
          <a:bodyPr/>
          <a:lstStyle/>
          <a:p>
            <a:r>
              <a:rPr lang="en-US" smtClean="0"/>
              <a:t>Why Upgrade Your Microsoft Dynamics NAV Solution?</a:t>
            </a:r>
            <a:endParaRPr lang="en-US" dirty="0" smtClean="0"/>
          </a:p>
        </p:txBody>
      </p:sp>
      <p:sp>
        <p:nvSpPr>
          <p:cNvPr id="3" name="Slide Number Placeholder 2"/>
          <p:cNvSpPr>
            <a:spLocks noGrp="1"/>
          </p:cNvSpPr>
          <p:nvPr>
            <p:ph type="sldNum" sz="quarter" idx="12"/>
          </p:nvPr>
        </p:nvSpPr>
        <p:spPr/>
        <p:txBody>
          <a:bodyPr/>
          <a:lstStyle/>
          <a:p>
            <a:fld id="{2F3C97D9-29AA-4175-B7F9-8521FC89D3E0}" type="slidenum">
              <a:rPr lang="en-US" smtClean="0"/>
              <a:pPr/>
              <a:t>2</a:t>
            </a:fld>
            <a:endParaRPr lang="en-US"/>
          </a:p>
        </p:txBody>
      </p:sp>
    </p:spTree>
    <p:extLst>
      <p:ext uri="{BB962C8B-B14F-4D97-AF65-F5344CB8AC3E}">
        <p14:creationId xmlns:p14="http://schemas.microsoft.com/office/powerpoint/2010/main" val="10623752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a:bodyPr>
          <a:lstStyle/>
          <a:p>
            <a:r>
              <a:rPr lang="en-US" dirty="0" smtClean="0"/>
              <a:t>Plan </a:t>
            </a:r>
          </a:p>
          <a:p>
            <a:pPr lvl="1"/>
            <a:r>
              <a:rPr lang="en-US" dirty="0" smtClean="0"/>
              <a:t>Build a business case</a:t>
            </a:r>
          </a:p>
          <a:p>
            <a:pPr lvl="1"/>
            <a:r>
              <a:rPr lang="en-US" dirty="0" smtClean="0"/>
              <a:t>Plan upgrade project</a:t>
            </a:r>
          </a:p>
          <a:p>
            <a:r>
              <a:rPr lang="en-US" dirty="0" smtClean="0"/>
              <a:t>Implement</a:t>
            </a:r>
          </a:p>
          <a:p>
            <a:pPr lvl="1"/>
            <a:r>
              <a:rPr lang="en-US" dirty="0" smtClean="0"/>
              <a:t>Execute upgrade project</a:t>
            </a:r>
          </a:p>
          <a:p>
            <a:r>
              <a:rPr lang="en-US" dirty="0" smtClean="0"/>
              <a:t>Enjoy </a:t>
            </a:r>
          </a:p>
          <a:p>
            <a:pPr lvl="1"/>
            <a:r>
              <a:rPr lang="en-US" dirty="0" smtClean="0"/>
              <a:t>NAV 2016 </a:t>
            </a:r>
          </a:p>
          <a:p>
            <a:pPr lvl="1"/>
            <a:r>
              <a:rPr lang="en-US" dirty="0" smtClean="0"/>
              <a:t>Utilize the future value of Dynamics NAV through subscription </a:t>
            </a:r>
            <a:endParaRPr lang="en-US" dirty="0"/>
          </a:p>
        </p:txBody>
      </p:sp>
      <p:pic>
        <p:nvPicPr>
          <p:cNvPr id="8" name="Picture Placeholder 7"/>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119" b="1119"/>
          <a:stretch>
            <a:fillRect/>
          </a:stretch>
        </p:blipFill>
        <p:spPr/>
      </p:pic>
      <p:sp>
        <p:nvSpPr>
          <p:cNvPr id="2" name="Title 1"/>
          <p:cNvSpPr>
            <a:spLocks noGrp="1"/>
          </p:cNvSpPr>
          <p:nvPr>
            <p:ph type="title"/>
          </p:nvPr>
        </p:nvSpPr>
        <p:spPr/>
        <p:txBody>
          <a:bodyPr/>
          <a:lstStyle/>
          <a:p>
            <a:r>
              <a:rPr lang="en-US" dirty="0" smtClean="0"/>
              <a:t>How to Start an Upgrade </a:t>
            </a:r>
            <a:r>
              <a:rPr lang="en-US" dirty="0"/>
              <a:t>P</a:t>
            </a:r>
            <a:r>
              <a:rPr lang="en-US" dirty="0" smtClean="0"/>
              <a:t>roject?</a:t>
            </a:r>
            <a:endParaRPr lang="en-US" dirty="0"/>
          </a:p>
        </p:txBody>
      </p:sp>
      <p:sp>
        <p:nvSpPr>
          <p:cNvPr id="4" name="Date Placeholder 3"/>
          <p:cNvSpPr>
            <a:spLocks noGrp="1"/>
          </p:cNvSpPr>
          <p:nvPr>
            <p:ph type="dt" sz="half" idx="15"/>
          </p:nvPr>
        </p:nvSpPr>
        <p:spPr/>
        <p:txBody>
          <a:bodyPr/>
          <a:lstStyle/>
          <a:p>
            <a:fld id="{06F3795C-7F12-4BE5-B289-091BDF2A1E6E}"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20</a:t>
            </a:fld>
            <a:endParaRPr lang="en-US"/>
          </a:p>
        </p:txBody>
      </p:sp>
    </p:spTree>
    <p:extLst>
      <p:ext uri="{BB962C8B-B14F-4D97-AF65-F5344CB8AC3E}">
        <p14:creationId xmlns:p14="http://schemas.microsoft.com/office/powerpoint/2010/main" val="42544979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a:bodyPr>
          <a:lstStyle/>
          <a:p>
            <a:pPr lvl="0"/>
            <a:r>
              <a:rPr lang="en-US" b="1" dirty="0"/>
              <a:t>Calculate Upgrade </a:t>
            </a:r>
            <a:r>
              <a:rPr lang="en-US" b="1" dirty="0" smtClean="0"/>
              <a:t>Value with </a:t>
            </a:r>
            <a:r>
              <a:rPr lang="en-US" dirty="0" smtClean="0"/>
              <a:t>1ClickFactory </a:t>
            </a:r>
            <a:r>
              <a:rPr lang="en-US" dirty="0"/>
              <a:t>Upgrade ROI Tool </a:t>
            </a:r>
            <a:r>
              <a:rPr lang="lt-LT" dirty="0"/>
              <a:t> </a:t>
            </a:r>
            <a:endParaRPr lang="en-US" dirty="0" smtClean="0"/>
          </a:p>
          <a:p>
            <a:pPr lvl="0"/>
            <a:r>
              <a:rPr lang="en-US" b="1" dirty="0" smtClean="0"/>
              <a:t>Determine </a:t>
            </a:r>
            <a:r>
              <a:rPr lang="en-US" b="1" dirty="0"/>
              <a:t>Upgrade Cost</a:t>
            </a:r>
            <a:r>
              <a:rPr lang="en-US" dirty="0"/>
              <a:t>: </a:t>
            </a:r>
            <a:r>
              <a:rPr lang="en-US" dirty="0" smtClean="0"/>
              <a:t>Get </a:t>
            </a:r>
            <a:r>
              <a:rPr lang="en-US" dirty="0"/>
              <a:t>a FREE Upgrade </a:t>
            </a:r>
            <a:r>
              <a:rPr lang="en-US" dirty="0" smtClean="0"/>
              <a:t>Assessment</a:t>
            </a:r>
            <a:endParaRPr lang="en-US" dirty="0"/>
          </a:p>
          <a:p>
            <a:pPr lvl="0"/>
            <a:r>
              <a:rPr lang="en-US" b="1" dirty="0"/>
              <a:t>Get a professional ROI </a:t>
            </a:r>
            <a:r>
              <a:rPr lang="en-US" b="1" dirty="0" smtClean="0"/>
              <a:t>Analysis: </a:t>
            </a:r>
            <a:r>
              <a:rPr lang="en-US" dirty="0"/>
              <a:t>U</a:t>
            </a:r>
            <a:r>
              <a:rPr lang="en-US" dirty="0" smtClean="0"/>
              <a:t>ncover </a:t>
            </a:r>
            <a:r>
              <a:rPr lang="en-US" dirty="0"/>
              <a:t>when your upgrade investment will pay for itself. </a:t>
            </a:r>
          </a:p>
          <a:p>
            <a:pPr marL="0" indent="0">
              <a:buNone/>
            </a:pPr>
            <a:endParaRPr lang="en-US" dirty="0" smtClean="0"/>
          </a:p>
        </p:txBody>
      </p:sp>
      <p:pic>
        <p:nvPicPr>
          <p:cNvPr id="8" name="Picture Placeholder 7"/>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4712" r="12189"/>
          <a:stretch/>
        </p:blipFill>
        <p:spPr>
          <a:xfrm>
            <a:off x="4766873" y="1402557"/>
            <a:ext cx="3810000" cy="2703767"/>
          </a:xfrm>
          <a:prstGeom prst="rect">
            <a:avLst/>
          </a:prstGeom>
          <a:noFill/>
          <a:ln>
            <a:noFill/>
          </a:ln>
        </p:spPr>
      </p:pic>
      <p:sp>
        <p:nvSpPr>
          <p:cNvPr id="2" name="Title 1"/>
          <p:cNvSpPr>
            <a:spLocks noGrp="1"/>
          </p:cNvSpPr>
          <p:nvPr>
            <p:ph type="title"/>
          </p:nvPr>
        </p:nvSpPr>
        <p:spPr/>
        <p:txBody>
          <a:bodyPr/>
          <a:lstStyle/>
          <a:p>
            <a:r>
              <a:rPr lang="en-US" dirty="0" smtClean="0"/>
              <a:t>Find Your </a:t>
            </a:r>
            <a:r>
              <a:rPr lang="en-US" dirty="0"/>
              <a:t>U</a:t>
            </a:r>
            <a:r>
              <a:rPr lang="en-US" dirty="0" smtClean="0"/>
              <a:t>pgrade ROI</a:t>
            </a:r>
            <a:endParaRPr lang="en-US" dirty="0"/>
          </a:p>
        </p:txBody>
      </p:sp>
      <p:sp>
        <p:nvSpPr>
          <p:cNvPr id="4" name="Date Placeholder 3"/>
          <p:cNvSpPr>
            <a:spLocks noGrp="1"/>
          </p:cNvSpPr>
          <p:nvPr>
            <p:ph type="dt" sz="half" idx="15"/>
          </p:nvPr>
        </p:nvSpPr>
        <p:spPr/>
        <p:txBody>
          <a:bodyPr/>
          <a:lstStyle/>
          <a:p>
            <a:fld id="{D155C8AB-DE8D-4F12-8644-7C96B4CBD551}"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21</a:t>
            </a:fld>
            <a:endParaRPr lang="en-US"/>
          </a:p>
        </p:txBody>
      </p:sp>
    </p:spTree>
    <p:extLst>
      <p:ext uri="{BB962C8B-B14F-4D97-AF65-F5344CB8AC3E}">
        <p14:creationId xmlns:p14="http://schemas.microsoft.com/office/powerpoint/2010/main" val="37086985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a:bodyPr>
          <a:lstStyle/>
          <a:p>
            <a:pPr fontAlgn="base"/>
            <a:r>
              <a:rPr lang="en-US" sz="1400" dirty="0" smtClean="0"/>
              <a:t>Software </a:t>
            </a:r>
            <a:r>
              <a:rPr lang="en-US" sz="1400" dirty="0"/>
              <a:t>development company that delivers highly-productive software, web and business development services</a:t>
            </a:r>
            <a:endParaRPr lang="en-US" sz="1400" dirty="0" smtClean="0"/>
          </a:p>
          <a:p>
            <a:pPr fontAlgn="base"/>
            <a:r>
              <a:rPr lang="en-US" sz="1400" dirty="0" smtClean="0">
                <a:latin typeface="Arial" charset="0"/>
              </a:rPr>
              <a:t>70+ dedicated experienced Consultants </a:t>
            </a:r>
            <a:r>
              <a:rPr lang="en-US" sz="1400" dirty="0">
                <a:latin typeface="Arial" charset="0"/>
              </a:rPr>
              <a:t>and Developers</a:t>
            </a:r>
          </a:p>
          <a:p>
            <a:pPr fontAlgn="base"/>
            <a:r>
              <a:rPr lang="en-US" sz="1400" dirty="0" smtClean="0">
                <a:latin typeface="Arial" charset="0"/>
              </a:rPr>
              <a:t>Delivered 300+ upgrades</a:t>
            </a:r>
            <a:r>
              <a:rPr lang="en-US" sz="1400" dirty="0" smtClean="0">
                <a:solidFill>
                  <a:srgbClr val="FF0000"/>
                </a:solidFill>
                <a:latin typeface="Arial" charset="0"/>
              </a:rPr>
              <a:t> </a:t>
            </a:r>
            <a:r>
              <a:rPr lang="en-US" sz="1400" dirty="0" smtClean="0">
                <a:latin typeface="Arial" charset="0"/>
              </a:rPr>
              <a:t>worldwide</a:t>
            </a:r>
          </a:p>
          <a:p>
            <a:pPr>
              <a:spcBef>
                <a:spcPts val="1200"/>
              </a:spcBef>
            </a:pPr>
            <a:r>
              <a:rPr lang="en-US" sz="1400" dirty="0"/>
              <a:t>Fast, consistent and cost </a:t>
            </a:r>
            <a:r>
              <a:rPr lang="en-US" sz="1400" dirty="0" smtClean="0"/>
              <a:t>efficient. </a:t>
            </a:r>
            <a:endParaRPr lang="en-US" sz="1400" dirty="0"/>
          </a:p>
          <a:p>
            <a:pPr lvl="0">
              <a:spcBef>
                <a:spcPts val="1200"/>
              </a:spcBef>
            </a:pPr>
            <a:r>
              <a:rPr lang="en-US" sz="1400" dirty="0" smtClean="0"/>
              <a:t>Provides Upgrade on Subscription </a:t>
            </a:r>
          </a:p>
          <a:p>
            <a:pPr lvl="0">
              <a:spcBef>
                <a:spcPts val="1200"/>
              </a:spcBef>
            </a:pPr>
            <a:r>
              <a:rPr lang="en-US" sz="1400" dirty="0" smtClean="0"/>
              <a:t>Fixed </a:t>
            </a:r>
            <a:r>
              <a:rPr lang="en-US" sz="1400" dirty="0"/>
              <a:t>price </a:t>
            </a:r>
            <a:r>
              <a:rPr lang="en-US" sz="1400" dirty="0" smtClean="0"/>
              <a:t>guarantee.</a:t>
            </a:r>
            <a:endParaRPr lang="en-US" sz="1400" dirty="0"/>
          </a:p>
          <a:p>
            <a:pPr lvl="0">
              <a:spcBef>
                <a:spcPts val="1200"/>
              </a:spcBef>
            </a:pPr>
            <a:r>
              <a:rPr lang="en-US" sz="1400" dirty="0"/>
              <a:t>Free Assessment within a </a:t>
            </a:r>
            <a:r>
              <a:rPr lang="en-US" sz="1400" dirty="0" smtClean="0"/>
              <a:t>week.</a:t>
            </a:r>
            <a:endParaRPr lang="en-US" sz="1400" dirty="0"/>
          </a:p>
        </p:txBody>
      </p:sp>
      <p:sp>
        <p:nvSpPr>
          <p:cNvPr id="2" name="Title 1"/>
          <p:cNvSpPr>
            <a:spLocks noGrp="1"/>
          </p:cNvSpPr>
          <p:nvPr>
            <p:ph type="title"/>
          </p:nvPr>
        </p:nvSpPr>
        <p:spPr/>
        <p:txBody>
          <a:bodyPr>
            <a:normAutofit fontScale="90000"/>
          </a:bodyPr>
          <a:lstStyle/>
          <a:p>
            <a:r>
              <a:rPr lang="en-US" sz="3600" dirty="0"/>
              <a:t>Our Partner in </a:t>
            </a:r>
            <a:r>
              <a:rPr lang="en-US" sz="3600" dirty="0" smtClean="0"/>
              <a:t>Upgrades </a:t>
            </a:r>
            <a:r>
              <a:rPr lang="en-US" sz="3600" dirty="0"/>
              <a:t>– 1ClickFactory</a:t>
            </a:r>
          </a:p>
        </p:txBody>
      </p:sp>
      <p:sp>
        <p:nvSpPr>
          <p:cNvPr id="4" name="Date Placeholder 3"/>
          <p:cNvSpPr>
            <a:spLocks noGrp="1"/>
          </p:cNvSpPr>
          <p:nvPr>
            <p:ph type="dt" sz="half" idx="15"/>
          </p:nvPr>
        </p:nvSpPr>
        <p:spPr/>
        <p:txBody>
          <a:bodyPr/>
          <a:lstStyle/>
          <a:p>
            <a:fld id="{223AC7E1-F2D5-4399-B93C-C2A223EB64D3}"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22</a:t>
            </a:fld>
            <a:endParaRPr lang="en-US"/>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4593" y="1398747"/>
            <a:ext cx="3765040" cy="2377440"/>
          </a:xfrm>
          <a:prstGeom prst="rect">
            <a:avLst/>
          </a:prstGeom>
        </p:spPr>
      </p:pic>
      <p:pic>
        <p:nvPicPr>
          <p:cNvPr id="8" name="Picture Placeholder 7"/>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a:xfrm>
            <a:off x="4766873" y="3578657"/>
            <a:ext cx="3840480" cy="1050255"/>
          </a:xfrm>
          <a:prstGeom prst="rect">
            <a:avLst/>
          </a:prstGeom>
          <a:noFill/>
          <a:ln>
            <a:noFill/>
          </a:ln>
        </p:spPr>
      </p:pic>
    </p:spTree>
    <p:extLst>
      <p:ext uri="{BB962C8B-B14F-4D97-AF65-F5344CB8AC3E}">
        <p14:creationId xmlns:p14="http://schemas.microsoft.com/office/powerpoint/2010/main" val="2443279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10739"/>
          </a:xfrm>
        </p:spPr>
        <p:txBody>
          <a:bodyPr/>
          <a:lstStyle/>
          <a:p>
            <a:r>
              <a:rPr lang="en-US" dirty="0" smtClean="0"/>
              <a:t>Upgrade Subscription Value for You</a:t>
            </a:r>
            <a:endParaRPr lang="en-US" dirty="0"/>
          </a:p>
        </p:txBody>
      </p:sp>
      <p:sp>
        <p:nvSpPr>
          <p:cNvPr id="9" name="Date Placeholder 8"/>
          <p:cNvSpPr>
            <a:spLocks noGrp="1"/>
          </p:cNvSpPr>
          <p:nvPr>
            <p:ph type="dt" sz="half" idx="10"/>
          </p:nvPr>
        </p:nvSpPr>
        <p:spPr/>
        <p:txBody>
          <a:bodyPr/>
          <a:lstStyle/>
          <a:p>
            <a:fld id="{9E9A52F3-1B8C-420B-8179-2EDF3F46F15A}" type="datetime1">
              <a:rPr lang="en-US" smtClean="0"/>
              <a:t>1/8/2016</a:t>
            </a:fld>
            <a:endParaRPr lang="en-US"/>
          </a:p>
        </p:txBody>
      </p:sp>
      <p:sp>
        <p:nvSpPr>
          <p:cNvPr id="5" name="Footer Placeholder 4"/>
          <p:cNvSpPr>
            <a:spLocks noGrp="1"/>
          </p:cNvSpPr>
          <p:nvPr>
            <p:ph type="ftr" sz="quarter" idx="11"/>
          </p:nvPr>
        </p:nvSpPr>
        <p:spPr/>
        <p:txBody>
          <a:bodyPr/>
          <a:lstStyle/>
          <a:p>
            <a:r>
              <a:rPr lang="en-US" noProof="0" smtClean="0"/>
              <a:t>Why Upgrade Your Microsoft Dynamics NAV Solution?</a:t>
            </a:r>
            <a:endParaRPr lang="en-US" noProof="0" dirty="0"/>
          </a:p>
        </p:txBody>
      </p:sp>
      <p:sp>
        <p:nvSpPr>
          <p:cNvPr id="4" name="Slide Number Placeholder 3"/>
          <p:cNvSpPr>
            <a:spLocks noGrp="1"/>
          </p:cNvSpPr>
          <p:nvPr>
            <p:ph type="sldNum" sz="quarter" idx="12"/>
          </p:nvPr>
        </p:nvSpPr>
        <p:spPr/>
        <p:txBody>
          <a:bodyPr/>
          <a:lstStyle/>
          <a:p>
            <a:fld id="{2F3C97D9-29AA-4175-B7F9-8521FC89D3E0}" type="slidenum">
              <a:rPr lang="en-US" smtClean="0"/>
              <a:t>23</a:t>
            </a:fld>
            <a:endParaRPr lang="en-US"/>
          </a:p>
        </p:txBody>
      </p:sp>
      <p:sp>
        <p:nvSpPr>
          <p:cNvPr id="3" name="Content Placeholder 2"/>
          <p:cNvSpPr>
            <a:spLocks noGrp="1"/>
          </p:cNvSpPr>
          <p:nvPr>
            <p:ph type="body" sz="quarter" idx="22"/>
          </p:nvPr>
        </p:nvSpPr>
        <p:spPr>
          <a:xfrm>
            <a:off x="653893" y="884583"/>
            <a:ext cx="7887890" cy="3238500"/>
          </a:xfrm>
        </p:spPr>
        <p:txBody>
          <a:bodyPr>
            <a:normAutofit/>
          </a:bodyPr>
          <a:lstStyle/>
          <a:p>
            <a:pPr lvl="0">
              <a:spcBef>
                <a:spcPts val="450"/>
              </a:spcBef>
            </a:pPr>
            <a:r>
              <a:rPr lang="lt-LT" sz="1800" dirty="0"/>
              <a:t>Always be up-to-date </a:t>
            </a:r>
            <a:endParaRPr lang="en-US" sz="1800" dirty="0"/>
          </a:p>
          <a:p>
            <a:pPr>
              <a:spcBef>
                <a:spcPts val="450"/>
              </a:spcBef>
            </a:pPr>
            <a:r>
              <a:rPr lang="en-US" sz="1800" dirty="0" smtClean="0"/>
              <a:t>Move </a:t>
            </a:r>
            <a:r>
              <a:rPr lang="en-US" sz="1800" dirty="0"/>
              <a:t>to Fixed Monthly Price for an Upgrade</a:t>
            </a:r>
          </a:p>
          <a:p>
            <a:pPr>
              <a:spcBef>
                <a:spcPts val="450"/>
              </a:spcBef>
            </a:pPr>
            <a:r>
              <a:rPr lang="en-US" sz="1800" dirty="0"/>
              <a:t>Minimize Solution Downtime</a:t>
            </a:r>
          </a:p>
          <a:p>
            <a:pPr>
              <a:spcBef>
                <a:spcPts val="450"/>
              </a:spcBef>
            </a:pPr>
            <a:r>
              <a:rPr lang="en-US" sz="1800" dirty="0"/>
              <a:t>Get more out of your Business Ready Enhancement Plan (BREP) investment</a:t>
            </a:r>
          </a:p>
          <a:p>
            <a:pPr>
              <a:spcBef>
                <a:spcPts val="450"/>
              </a:spcBef>
            </a:pPr>
            <a:r>
              <a:rPr lang="en-US" sz="1800" dirty="0"/>
              <a:t>Move to operational costs instead of capital costs for an upgrade</a:t>
            </a:r>
          </a:p>
          <a:p>
            <a:pPr>
              <a:spcBef>
                <a:spcPts val="450"/>
              </a:spcBef>
            </a:pPr>
            <a:r>
              <a:rPr lang="en-US" sz="1800" dirty="0"/>
              <a:t>Stay Flexible - Decide which version to upgrade to</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893" y="3061554"/>
            <a:ext cx="7874078" cy="1458162"/>
          </a:xfrm>
          <a:prstGeom prst="rect">
            <a:avLst/>
          </a:prstGeom>
        </p:spPr>
      </p:pic>
    </p:spTree>
    <p:extLst>
      <p:ext uri="{BB962C8B-B14F-4D97-AF65-F5344CB8AC3E}">
        <p14:creationId xmlns:p14="http://schemas.microsoft.com/office/powerpoint/2010/main" val="33383464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48199" y="273844"/>
            <a:ext cx="6647602" cy="4389120"/>
          </a:xfrm>
        </p:spPr>
      </p:pic>
      <p:sp>
        <p:nvSpPr>
          <p:cNvPr id="4" name="Date Placeholder 3"/>
          <p:cNvSpPr>
            <a:spLocks noGrp="1"/>
          </p:cNvSpPr>
          <p:nvPr>
            <p:ph type="dt" sz="half" idx="10"/>
          </p:nvPr>
        </p:nvSpPr>
        <p:spPr/>
        <p:txBody>
          <a:bodyPr/>
          <a:lstStyle/>
          <a:p>
            <a:fld id="{746B08B9-AE04-4898-B5A5-6714A883DD6E}" type="datetime1">
              <a:rPr lang="en-US" smtClean="0"/>
              <a:t>1/8/2016</a:t>
            </a:fld>
            <a:endParaRPr lang="en-US"/>
          </a:p>
        </p:txBody>
      </p:sp>
      <p:sp>
        <p:nvSpPr>
          <p:cNvPr id="3" name="Footer Placeholder 2"/>
          <p:cNvSpPr>
            <a:spLocks noGrp="1"/>
          </p:cNvSpPr>
          <p:nvPr>
            <p:ph type="ftr" sz="quarter" idx="11"/>
          </p:nvPr>
        </p:nvSpPr>
        <p:spPr/>
        <p:txBody>
          <a:bodyPr/>
          <a:lstStyle/>
          <a:p>
            <a:r>
              <a:rPr lang="en-US" noProof="0" smtClean="0"/>
              <a:t>Why Upgrade Your Microsoft Dynamics NAV Solution?</a:t>
            </a:r>
            <a:endParaRPr lang="en-US" noProof="0" dirty="0"/>
          </a:p>
        </p:txBody>
      </p:sp>
      <p:sp>
        <p:nvSpPr>
          <p:cNvPr id="5" name="Slide Number Placeholder 4"/>
          <p:cNvSpPr>
            <a:spLocks noGrp="1"/>
          </p:cNvSpPr>
          <p:nvPr>
            <p:ph type="sldNum" sz="quarter" idx="12"/>
          </p:nvPr>
        </p:nvSpPr>
        <p:spPr/>
        <p:txBody>
          <a:bodyPr/>
          <a:lstStyle/>
          <a:p>
            <a:fld id="{2F3C97D9-29AA-4175-B7F9-8521FC89D3E0}" type="slidenum">
              <a:rPr lang="en-US" smtClean="0"/>
              <a:t>24</a:t>
            </a:fld>
            <a:endParaRPr lang="en-US"/>
          </a:p>
        </p:txBody>
      </p:sp>
    </p:spTree>
    <p:extLst>
      <p:ext uri="{BB962C8B-B14F-4D97-AF65-F5344CB8AC3E}">
        <p14:creationId xmlns:p14="http://schemas.microsoft.com/office/powerpoint/2010/main" val="1500192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a:bodyPr>
          <a:lstStyle/>
          <a:p>
            <a:pPr marL="0" indent="0">
              <a:buNone/>
            </a:pPr>
            <a:r>
              <a:rPr lang="en-US" b="1" dirty="0" smtClean="0"/>
              <a:t>Are you ready?</a:t>
            </a:r>
          </a:p>
          <a:p>
            <a:r>
              <a:rPr lang="en-US" dirty="0" smtClean="0"/>
              <a:t>Request </a:t>
            </a:r>
            <a:r>
              <a:rPr lang="en-US" b="1" dirty="0" smtClean="0"/>
              <a:t>Upgrade ROI Workshop </a:t>
            </a:r>
            <a:r>
              <a:rPr lang="en-US" dirty="0"/>
              <a:t>with </a:t>
            </a:r>
            <a:r>
              <a:rPr lang="lt-LT" dirty="0" smtClean="0"/>
              <a:t>our consultant</a:t>
            </a:r>
            <a:r>
              <a:rPr lang="en-US" dirty="0" smtClean="0"/>
              <a:t> </a:t>
            </a:r>
            <a:r>
              <a:rPr lang="en-US" dirty="0"/>
              <a:t>to walk </a:t>
            </a:r>
            <a:r>
              <a:rPr lang="en-US" dirty="0" smtClean="0"/>
              <a:t>you </a:t>
            </a:r>
            <a:r>
              <a:rPr lang="lt-LT" dirty="0" smtClean="0"/>
              <a:t>through </a:t>
            </a:r>
            <a:r>
              <a:rPr lang="lt-LT" dirty="0"/>
              <a:t>all </a:t>
            </a:r>
            <a:r>
              <a:rPr lang="lt-LT" i="1" dirty="0" smtClean="0"/>
              <a:t>the new functionalities </a:t>
            </a:r>
            <a:r>
              <a:rPr lang="lt-LT" dirty="0" smtClean="0"/>
              <a:t>and explain how they convert into an </a:t>
            </a:r>
            <a:r>
              <a:rPr lang="lt-LT" i="1" dirty="0" smtClean="0"/>
              <a:t>economic value </a:t>
            </a:r>
            <a:r>
              <a:rPr lang="lt-LT" dirty="0" smtClean="0"/>
              <a:t>for your company</a:t>
            </a:r>
            <a:r>
              <a:rPr lang="en-US" dirty="0" smtClean="0"/>
              <a:t>.</a:t>
            </a:r>
            <a:endParaRPr lang="en-US" dirty="0"/>
          </a:p>
          <a:p>
            <a:r>
              <a:rPr lang="en-US" dirty="0" smtClean="0"/>
              <a:t>Request </a:t>
            </a:r>
            <a:r>
              <a:rPr lang="en-US" b="1" dirty="0" smtClean="0"/>
              <a:t>Free Upgrade Assessment</a:t>
            </a:r>
            <a:r>
              <a:rPr lang="en-US" dirty="0" smtClean="0"/>
              <a:t>.</a:t>
            </a:r>
          </a:p>
        </p:txBody>
      </p:sp>
      <p:sp>
        <p:nvSpPr>
          <p:cNvPr id="2" name="Title 1"/>
          <p:cNvSpPr>
            <a:spLocks noGrp="1"/>
          </p:cNvSpPr>
          <p:nvPr>
            <p:ph type="title"/>
          </p:nvPr>
        </p:nvSpPr>
        <p:spPr/>
        <p:txBody>
          <a:bodyPr/>
          <a:lstStyle/>
          <a:p>
            <a:r>
              <a:rPr lang="en-US" dirty="0" smtClean="0"/>
              <a:t>Next Steps</a:t>
            </a:r>
            <a:endParaRPr lang="en-US" dirty="0"/>
          </a:p>
        </p:txBody>
      </p:sp>
      <p:sp>
        <p:nvSpPr>
          <p:cNvPr id="4" name="Date Placeholder 3"/>
          <p:cNvSpPr>
            <a:spLocks noGrp="1"/>
          </p:cNvSpPr>
          <p:nvPr>
            <p:ph type="dt" sz="half" idx="15"/>
          </p:nvPr>
        </p:nvSpPr>
        <p:spPr/>
        <p:txBody>
          <a:bodyPr/>
          <a:lstStyle/>
          <a:p>
            <a:fld id="{5CF40C17-F980-46C8-AFB6-C1C48E14AA93}"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25</a:t>
            </a:fld>
            <a:endParaRPr lang="en-US"/>
          </a:p>
        </p:txBody>
      </p:sp>
      <p:pic>
        <p:nvPicPr>
          <p:cNvPr id="9" name="Picture Placeholder 8"/>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714" r="12714"/>
          <a:stretch>
            <a:fillRect/>
          </a:stretch>
        </p:blipFill>
        <p:spPr/>
      </p:pic>
    </p:spTree>
    <p:extLst>
      <p:ext uri="{BB962C8B-B14F-4D97-AF65-F5344CB8AC3E}">
        <p14:creationId xmlns:p14="http://schemas.microsoft.com/office/powerpoint/2010/main" val="13488291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Questions?</a:t>
            </a:r>
          </a:p>
        </p:txBody>
      </p:sp>
      <p:pic>
        <p:nvPicPr>
          <p:cNvPr id="7" name="Picture Placeholder 6"/>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9113" r="9113"/>
          <a:stretch>
            <a:fillRect/>
          </a:stretch>
        </p:blipFill>
        <p:spPr>
          <a:xfrm>
            <a:off x="5086882" y="1187903"/>
            <a:ext cx="3408590" cy="2779940"/>
          </a:xfrm>
          <a:prstGeom prst="rect">
            <a:avLst/>
          </a:prstGeom>
        </p:spPr>
      </p:pic>
    </p:spTree>
    <p:extLst>
      <p:ext uri="{BB962C8B-B14F-4D97-AF65-F5344CB8AC3E}">
        <p14:creationId xmlns:p14="http://schemas.microsoft.com/office/powerpoint/2010/main" val="41547587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Thank You!</a:t>
            </a:r>
            <a:endParaRPr lang="en-US" dirty="0"/>
          </a:p>
        </p:txBody>
      </p:sp>
      <p:sp>
        <p:nvSpPr>
          <p:cNvPr id="8" name="Text Placeholder 7"/>
          <p:cNvSpPr>
            <a:spLocks noGrp="1"/>
          </p:cNvSpPr>
          <p:nvPr>
            <p:ph type="body" sz="quarter" idx="13"/>
          </p:nvPr>
        </p:nvSpPr>
        <p:spPr/>
        <p:txBody>
          <a:bodyPr/>
          <a:lstStyle/>
          <a:p>
            <a:r>
              <a:rPr lang="en-US" dirty="0" smtClean="0"/>
              <a:t>www.1clickfactory.com</a:t>
            </a:r>
            <a:endParaRPr lang="en-US" dirty="0"/>
          </a:p>
        </p:txBody>
      </p:sp>
    </p:spTree>
    <p:extLst>
      <p:ext uri="{BB962C8B-B14F-4D97-AF65-F5344CB8AC3E}">
        <p14:creationId xmlns:p14="http://schemas.microsoft.com/office/powerpoint/2010/main" val="25611451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Agenda</a:t>
            </a:r>
            <a:endParaRPr lang="en-US" dirty="0"/>
          </a:p>
        </p:txBody>
      </p:sp>
      <p:graphicFrame>
        <p:nvGraphicFramePr>
          <p:cNvPr id="10" name="Table Placeholder 9"/>
          <p:cNvGraphicFramePr>
            <a:graphicFrameLocks noGrp="1"/>
          </p:cNvGraphicFramePr>
          <p:nvPr>
            <p:ph type="tbl" sz="quarter" idx="13"/>
            <p:extLst>
              <p:ext uri="{D42A27DB-BD31-4B8C-83A1-F6EECF244321}">
                <p14:modId xmlns:p14="http://schemas.microsoft.com/office/powerpoint/2010/main" val="2225422485"/>
              </p:ext>
            </p:extLst>
          </p:nvPr>
        </p:nvGraphicFramePr>
        <p:xfrm>
          <a:off x="628650" y="1123951"/>
          <a:ext cx="7886700" cy="3448049"/>
        </p:xfrm>
        <a:graphic>
          <a:graphicData uri="http://schemas.openxmlformats.org/drawingml/2006/table">
            <a:tbl>
              <a:tblPr firstRow="1" bandRow="1">
                <a:tableStyleId>{5C22544A-7EE6-4342-B048-85BDC9FD1C3A}</a:tableStyleId>
              </a:tblPr>
              <a:tblGrid>
                <a:gridCol w="7886700"/>
              </a:tblGrid>
              <a:tr h="426901">
                <a:tc>
                  <a:txBody>
                    <a:bodyPr/>
                    <a:lstStyle/>
                    <a:p>
                      <a:pPr marL="0" marR="0" indent="0" algn="l" defTabSz="685800" rtl="0" eaLnBrk="1" fontAlgn="auto" latinLnBrk="0" hangingPunct="1">
                        <a:lnSpc>
                          <a:spcPct val="100000"/>
                        </a:lnSpc>
                        <a:spcBef>
                          <a:spcPts val="0"/>
                        </a:spcBef>
                        <a:spcAft>
                          <a:spcPts val="0"/>
                        </a:spcAft>
                        <a:buClrTx/>
                        <a:buSzTx/>
                        <a:buFont typeface="+mj-lt"/>
                        <a:buNone/>
                        <a:tabLst/>
                        <a:defRPr/>
                      </a:pPr>
                      <a:r>
                        <a:rPr lang="en-US" sz="2000" b="0" dirty="0" smtClean="0">
                          <a:solidFill>
                            <a:schemeClr val="tx1"/>
                          </a:solidFill>
                          <a:latin typeface="Arial" panose="020B0604020202020204" pitchFamily="34" charset="0"/>
                          <a:cs typeface="Arial" panose="020B0604020202020204" pitchFamily="34" charset="0"/>
                        </a:rPr>
                        <a:t>1. Market trends</a:t>
                      </a:r>
                    </a:p>
                  </a:txBody>
                  <a:tcPr>
                    <a:lnL w="12700" cmpd="sng">
                      <a:noFill/>
                    </a:lnL>
                    <a:lnR w="12700" cmpd="sng">
                      <a:noFill/>
                    </a:lnR>
                    <a:lnT w="127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r>
              <a:tr h="426901">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0" dirty="0" smtClean="0">
                          <a:latin typeface="Arial" panose="020B0604020202020204" pitchFamily="34" charset="0"/>
                          <a:cs typeface="Arial" panose="020B0604020202020204" pitchFamily="34" charset="0"/>
                        </a:rPr>
                        <a:t>2. </a:t>
                      </a:r>
                      <a:r>
                        <a:rPr lang="en-US" sz="2000" dirty="0" smtClean="0">
                          <a:latin typeface="Arial" panose="020B0604020202020204" pitchFamily="34" charset="0"/>
                          <a:cs typeface="Arial" panose="020B0604020202020204" pitchFamily="34" charset="0"/>
                        </a:rPr>
                        <a:t>What’s new in Microsoft Dynamics NAV 2016</a:t>
                      </a:r>
                    </a:p>
                  </a:txBody>
                  <a:tcPr>
                    <a:lnL w="12700" cmpd="sng">
                      <a:noFill/>
                    </a:lnL>
                    <a:lnR w="12700" cmpd="sng">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083673">
                <a:tc>
                  <a:txBody>
                    <a:bodyPr/>
                    <a:lstStyle/>
                    <a:p>
                      <a:r>
                        <a:rPr lang="en-US" sz="2000" b="0" dirty="0" smtClean="0">
                          <a:latin typeface="Arial" panose="020B0604020202020204" pitchFamily="34" charset="0"/>
                          <a:cs typeface="Arial" panose="020B0604020202020204" pitchFamily="34" charset="0"/>
                        </a:rPr>
                        <a:t>3. </a:t>
                      </a:r>
                      <a:r>
                        <a:rPr lang="en-US" sz="2000" dirty="0" smtClean="0">
                          <a:latin typeface="Arial" panose="020B0604020202020204" pitchFamily="34" charset="0"/>
                          <a:cs typeface="Arial" panose="020B0604020202020204" pitchFamily="34" charset="0"/>
                        </a:rPr>
                        <a:t>Upgrade </a:t>
                      </a:r>
                    </a:p>
                    <a:p>
                      <a:pPr marL="342900" indent="-342900">
                        <a:buFontTx/>
                        <a:buChar char="-"/>
                      </a:pPr>
                      <a:r>
                        <a:rPr lang="en-US" sz="2000" dirty="0" smtClean="0">
                          <a:latin typeface="Arial" panose="020B0604020202020204" pitchFamily="34" charset="0"/>
                          <a:cs typeface="Arial" panose="020B0604020202020204" pitchFamily="34" charset="0"/>
                        </a:rPr>
                        <a:t>Benefits</a:t>
                      </a:r>
                      <a:r>
                        <a:rPr lang="en-US" sz="2000" baseline="0" dirty="0" smtClean="0">
                          <a:latin typeface="Arial" panose="020B0604020202020204" pitchFamily="34" charset="0"/>
                          <a:cs typeface="Arial" panose="020B0604020202020204" pitchFamily="34" charset="0"/>
                        </a:rPr>
                        <a:t> </a:t>
                      </a:r>
                    </a:p>
                    <a:p>
                      <a:pPr marL="342900" indent="-342900">
                        <a:buFontTx/>
                        <a:buChar char="-"/>
                      </a:pPr>
                      <a:r>
                        <a:rPr lang="en-US" sz="2000" baseline="0" dirty="0" smtClean="0">
                          <a:latin typeface="Arial" panose="020B0604020202020204" pitchFamily="34" charset="0"/>
                          <a:cs typeface="Arial" panose="020B0604020202020204" pitchFamily="34" charset="0"/>
                        </a:rPr>
                        <a:t>Value</a:t>
                      </a:r>
                      <a:endParaRPr lang="en-US" sz="2000" b="0" dirty="0">
                        <a:latin typeface="Arial" panose="020B0604020202020204" pitchFamily="34" charset="0"/>
                        <a:cs typeface="Arial" panose="020B0604020202020204" pitchFamily="34" charset="0"/>
                      </a:endParaRPr>
                    </a:p>
                  </a:txBody>
                  <a:tcPr>
                    <a:lnL w="12700" cmpd="sng">
                      <a:noFill/>
                    </a:lnL>
                    <a:lnR w="12700" cmpd="sng">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r>
              <a:tr h="1083673">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0" dirty="0" smtClean="0">
                          <a:latin typeface="Arial" panose="020B0604020202020204" pitchFamily="34" charset="0"/>
                          <a:cs typeface="Arial" panose="020B0604020202020204" pitchFamily="34" charset="0"/>
                        </a:rPr>
                        <a:t>4. </a:t>
                      </a:r>
                      <a:r>
                        <a:rPr lang="en-US" sz="2000" dirty="0" smtClean="0">
                          <a:latin typeface="Arial" panose="020B0604020202020204" pitchFamily="34" charset="0"/>
                          <a:cs typeface="Arial" panose="020B0604020202020204" pitchFamily="34" charset="0"/>
                        </a:rPr>
                        <a:t>Upgrade Subscription</a:t>
                      </a:r>
                    </a:p>
                    <a:p>
                      <a:pPr marL="342900" marR="0" indent="-342900" algn="l" defTabSz="685800" rtl="0" eaLnBrk="1" fontAlgn="auto" latinLnBrk="0" hangingPunct="1">
                        <a:lnSpc>
                          <a:spcPct val="100000"/>
                        </a:lnSpc>
                        <a:spcBef>
                          <a:spcPts val="0"/>
                        </a:spcBef>
                        <a:spcAft>
                          <a:spcPts val="0"/>
                        </a:spcAft>
                        <a:buClrTx/>
                        <a:buSzTx/>
                        <a:buFontTx/>
                        <a:buChar char="-"/>
                        <a:tabLst/>
                        <a:defRPr/>
                      </a:pPr>
                      <a:r>
                        <a:rPr lang="en-US" sz="2000" dirty="0" smtClean="0">
                          <a:latin typeface="Arial" panose="020B0604020202020204" pitchFamily="34" charset="0"/>
                          <a:cs typeface="Arial" panose="020B0604020202020204" pitchFamily="34" charset="0"/>
                        </a:rPr>
                        <a:t>Benefits</a:t>
                      </a:r>
                    </a:p>
                    <a:p>
                      <a:pPr marL="342900" marR="0" indent="-342900" algn="l" defTabSz="685800" rtl="0" eaLnBrk="1" fontAlgn="auto" latinLnBrk="0" hangingPunct="1">
                        <a:lnSpc>
                          <a:spcPct val="100000"/>
                        </a:lnSpc>
                        <a:spcBef>
                          <a:spcPts val="0"/>
                        </a:spcBef>
                        <a:spcAft>
                          <a:spcPts val="0"/>
                        </a:spcAft>
                        <a:buClrTx/>
                        <a:buSzTx/>
                        <a:buFontTx/>
                        <a:buChar char="-"/>
                        <a:tabLst/>
                        <a:defRPr/>
                      </a:pPr>
                      <a:r>
                        <a:rPr lang="en-US" sz="2000" dirty="0" smtClean="0">
                          <a:latin typeface="Arial" panose="020B0604020202020204" pitchFamily="34" charset="0"/>
                          <a:cs typeface="Arial" panose="020B0604020202020204" pitchFamily="34" charset="0"/>
                        </a:rPr>
                        <a:t>Value</a:t>
                      </a:r>
                    </a:p>
                  </a:txBody>
                  <a:tcPr>
                    <a:lnL w="12700" cmpd="sng">
                      <a:noFill/>
                    </a:lnL>
                    <a:lnR w="12700" cmpd="sng">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26901">
                <a:tc>
                  <a:txBody>
                    <a:bodyPr/>
                    <a:lstStyle/>
                    <a:p>
                      <a:r>
                        <a:rPr lang="en-US" sz="2000" b="0" dirty="0" smtClean="0">
                          <a:latin typeface="Arial" panose="020B0604020202020204" pitchFamily="34" charset="0"/>
                          <a:cs typeface="Arial" panose="020B0604020202020204" pitchFamily="34" charset="0"/>
                        </a:rPr>
                        <a:t>5. Next Steps</a:t>
                      </a:r>
                      <a:endParaRPr lang="en-US" sz="2000" b="0" dirty="0">
                        <a:latin typeface="Arial" panose="020B0604020202020204" pitchFamily="34" charset="0"/>
                        <a:cs typeface="Arial" panose="020B0604020202020204" pitchFamily="34" charset="0"/>
                      </a:endParaRPr>
                    </a:p>
                  </a:txBody>
                  <a:tcPr>
                    <a:lnL w="12700" cmpd="sng">
                      <a:noFill/>
                    </a:lnL>
                    <a:lnR w="12700" cmpd="sng">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r>
            </a:tbl>
          </a:graphicData>
        </a:graphic>
      </p:graphicFrame>
      <p:sp>
        <p:nvSpPr>
          <p:cNvPr id="5" name="Date Placeholder 4"/>
          <p:cNvSpPr>
            <a:spLocks noGrp="1"/>
          </p:cNvSpPr>
          <p:nvPr>
            <p:ph type="dt" sz="half" idx="14"/>
          </p:nvPr>
        </p:nvSpPr>
        <p:spPr/>
        <p:txBody>
          <a:bodyPr/>
          <a:lstStyle/>
          <a:p>
            <a:fld id="{2CCF633F-2C4E-43B8-85BE-D126EB191622}" type="datetime1">
              <a:rPr lang="en-US" smtClean="0"/>
              <a:t>1/8/2016</a:t>
            </a:fld>
            <a:endParaRPr lang="en-US" dirty="0"/>
          </a:p>
        </p:txBody>
      </p:sp>
      <p:sp>
        <p:nvSpPr>
          <p:cNvPr id="6" name="Footer Placeholder 5"/>
          <p:cNvSpPr>
            <a:spLocks noGrp="1"/>
          </p:cNvSpPr>
          <p:nvPr>
            <p:ph type="ftr" sz="quarter" idx="15"/>
          </p:nvPr>
        </p:nvSpPr>
        <p:spPr/>
        <p:txBody>
          <a:bodyPr/>
          <a:lstStyle/>
          <a:p>
            <a:r>
              <a:rPr lang="en-US" smtClean="0"/>
              <a:t>Why Upgrade Your Microsoft Dynamics NAV Solution?</a:t>
            </a:r>
            <a:endParaRPr lang="en-US" dirty="0" smtClean="0"/>
          </a:p>
        </p:txBody>
      </p:sp>
      <p:sp>
        <p:nvSpPr>
          <p:cNvPr id="7" name="Slide Number Placeholder 6"/>
          <p:cNvSpPr>
            <a:spLocks noGrp="1"/>
          </p:cNvSpPr>
          <p:nvPr>
            <p:ph type="sldNum" sz="quarter" idx="16"/>
          </p:nvPr>
        </p:nvSpPr>
        <p:spPr/>
        <p:txBody>
          <a:bodyPr/>
          <a:lstStyle/>
          <a:p>
            <a:fld id="{2F3C97D9-29AA-4175-B7F9-8521FC89D3E0}" type="slidenum">
              <a:rPr lang="en-US" smtClean="0"/>
              <a:pPr/>
              <a:t>3</a:t>
            </a:fld>
            <a:endParaRPr lang="en-US"/>
          </a:p>
        </p:txBody>
      </p:sp>
    </p:spTree>
    <p:extLst>
      <p:ext uri="{BB962C8B-B14F-4D97-AF65-F5344CB8AC3E}">
        <p14:creationId xmlns:p14="http://schemas.microsoft.com/office/powerpoint/2010/main" val="2772695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3"/>
          </p:nvPr>
        </p:nvSpPr>
        <p:spPr/>
        <p:txBody>
          <a:bodyPr>
            <a:normAutofit fontScale="85000" lnSpcReduction="20000"/>
          </a:bodyPr>
          <a:lstStyle/>
          <a:p>
            <a:pPr fontAlgn="b"/>
            <a:r>
              <a:rPr lang="en-US" sz="2400" dirty="0" smtClean="0"/>
              <a:t>Wants to benefit from new functionality </a:t>
            </a:r>
            <a:r>
              <a:rPr lang="en-US" sz="2400" dirty="0"/>
              <a:t>that the new release offers</a:t>
            </a:r>
          </a:p>
          <a:p>
            <a:pPr fontAlgn="b"/>
            <a:r>
              <a:rPr lang="en-US" sz="2400" dirty="0" smtClean="0"/>
              <a:t>Needs </a:t>
            </a:r>
            <a:r>
              <a:rPr lang="en-US" sz="2400" dirty="0"/>
              <a:t>to increase </a:t>
            </a:r>
            <a:r>
              <a:rPr lang="en-US" sz="2400" dirty="0" smtClean="0"/>
              <a:t>productivity </a:t>
            </a:r>
          </a:p>
          <a:p>
            <a:pPr fontAlgn="b"/>
            <a:r>
              <a:rPr lang="en-US" sz="2400" dirty="0" smtClean="0"/>
              <a:t>Needs better integration with other IT solutions</a:t>
            </a:r>
          </a:p>
          <a:p>
            <a:pPr fontAlgn="b"/>
            <a:r>
              <a:rPr lang="en-US" sz="2400" dirty="0" smtClean="0"/>
              <a:t>Desires mobile ERP </a:t>
            </a:r>
          </a:p>
          <a:p>
            <a:pPr fontAlgn="b"/>
            <a:r>
              <a:rPr lang="en-US" sz="2400" dirty="0" smtClean="0"/>
              <a:t>Seeks to increase ROI (return on investment) of ERP </a:t>
            </a:r>
          </a:p>
          <a:p>
            <a:pPr fontAlgn="b"/>
            <a:r>
              <a:rPr lang="en-US" sz="2400" dirty="0" smtClean="0"/>
              <a:t>Faces urgency to improve ERP to support the growth. </a:t>
            </a:r>
            <a:endParaRPr lang="en-US" dirty="0" smtClean="0"/>
          </a:p>
        </p:txBody>
      </p:sp>
      <p:sp>
        <p:nvSpPr>
          <p:cNvPr id="2" name="Title 1"/>
          <p:cNvSpPr>
            <a:spLocks noGrp="1"/>
          </p:cNvSpPr>
          <p:nvPr>
            <p:ph type="title"/>
          </p:nvPr>
        </p:nvSpPr>
        <p:spPr/>
        <p:txBody>
          <a:bodyPr/>
          <a:lstStyle/>
          <a:p>
            <a:r>
              <a:rPr lang="en-US" dirty="0" smtClean="0"/>
              <a:t>When Customers Start Considering an Upgrade</a:t>
            </a:r>
            <a:endParaRPr lang="en-US" dirty="0"/>
          </a:p>
        </p:txBody>
      </p:sp>
      <p:sp>
        <p:nvSpPr>
          <p:cNvPr id="4" name="Date Placeholder 3"/>
          <p:cNvSpPr>
            <a:spLocks noGrp="1"/>
          </p:cNvSpPr>
          <p:nvPr>
            <p:ph type="dt" sz="half" idx="15"/>
          </p:nvPr>
        </p:nvSpPr>
        <p:spPr/>
        <p:txBody>
          <a:bodyPr/>
          <a:lstStyle/>
          <a:p>
            <a:fld id="{81083E12-59DB-4088-9670-B812B191A30A}"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6" name="Slide Number Placeholder 5"/>
          <p:cNvSpPr>
            <a:spLocks noGrp="1"/>
          </p:cNvSpPr>
          <p:nvPr>
            <p:ph type="sldNum" sz="quarter" idx="17"/>
          </p:nvPr>
        </p:nvSpPr>
        <p:spPr/>
        <p:txBody>
          <a:bodyPr/>
          <a:lstStyle/>
          <a:p>
            <a:fld id="{2F3C97D9-29AA-4175-B7F9-8521FC89D3E0}" type="slidenum">
              <a:rPr lang="en-US" smtClean="0"/>
              <a:t>4</a:t>
            </a:fld>
            <a:endParaRPr lang="en-US"/>
          </a:p>
        </p:txBody>
      </p:sp>
      <p:sp>
        <p:nvSpPr>
          <p:cNvPr id="7" name="Picture Placeholder 6"/>
          <p:cNvSpPr>
            <a:spLocks noGrp="1"/>
          </p:cNvSpPr>
          <p:nvPr>
            <p:ph type="pic" sz="quarter" idx="14"/>
          </p:nvPr>
        </p:nvSpPr>
        <p:spPr/>
      </p:sp>
      <p:pic>
        <p:nvPicPr>
          <p:cNvPr id="9" name="Content Placeholder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1783" y="1402556"/>
            <a:ext cx="3657601" cy="1828800"/>
          </a:xfrm>
          <a:prstGeom prst="rect">
            <a:avLst/>
          </a:prstGeom>
        </p:spPr>
      </p:pic>
    </p:spTree>
    <p:extLst>
      <p:ext uri="{BB962C8B-B14F-4D97-AF65-F5344CB8AC3E}">
        <p14:creationId xmlns:p14="http://schemas.microsoft.com/office/powerpoint/2010/main" val="15478083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2400" dirty="0" smtClean="0"/>
              <a:t>Market Trends and Drivers that Support Upgrading </a:t>
            </a:r>
            <a:endParaRPr lang="en-US" sz="2400" dirty="0"/>
          </a:p>
        </p:txBody>
      </p:sp>
      <p:graphicFrame>
        <p:nvGraphicFramePr>
          <p:cNvPr id="6" name="Content Placeholder 5"/>
          <p:cNvGraphicFramePr>
            <a:graphicFrameLocks noGrp="1"/>
          </p:cNvGraphicFramePr>
          <p:nvPr>
            <p:ph idx="1"/>
            <p:extLst/>
          </p:nvPr>
        </p:nvGraphicFramePr>
        <p:xfrm>
          <a:off x="628651" y="1369219"/>
          <a:ext cx="4461724" cy="31059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4396713" y="2725997"/>
            <a:ext cx="1167787" cy="415498"/>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Scale as your business grows</a:t>
            </a:r>
          </a:p>
        </p:txBody>
      </p:sp>
      <p:sp>
        <p:nvSpPr>
          <p:cNvPr id="8" name="TextBox 7"/>
          <p:cNvSpPr txBox="1"/>
          <p:nvPr/>
        </p:nvSpPr>
        <p:spPr>
          <a:xfrm>
            <a:off x="2037728" y="976804"/>
            <a:ext cx="1643568" cy="415498"/>
          </a:xfrm>
          <a:prstGeom prst="rect">
            <a:avLst/>
          </a:prstGeom>
          <a:noFill/>
        </p:spPr>
        <p:txBody>
          <a:bodyPr wrap="square" rtlCol="0">
            <a:spAutoFit/>
          </a:bodyPr>
          <a:lstStyle/>
          <a:p>
            <a:pPr algn="ctr"/>
            <a:r>
              <a:rPr lang="en-US" sz="1050" dirty="0">
                <a:latin typeface="Arial" panose="020B0604020202020204" pitchFamily="34" charset="0"/>
                <a:cs typeface="Arial" panose="020B0604020202020204" pitchFamily="34" charset="0"/>
              </a:rPr>
              <a:t>Continuous releases from Microsoft</a:t>
            </a:r>
          </a:p>
        </p:txBody>
      </p:sp>
      <p:sp>
        <p:nvSpPr>
          <p:cNvPr id="9" name="TextBox 8"/>
          <p:cNvSpPr txBox="1"/>
          <p:nvPr/>
        </p:nvSpPr>
        <p:spPr>
          <a:xfrm>
            <a:off x="550735" y="2723971"/>
            <a:ext cx="990851" cy="577081"/>
          </a:xfrm>
          <a:prstGeom prst="rect">
            <a:avLst/>
          </a:prstGeom>
          <a:noFill/>
        </p:spPr>
        <p:txBody>
          <a:bodyPr wrap="square" rtlCol="0">
            <a:spAutoFit/>
          </a:bodyPr>
          <a:lstStyle/>
          <a:p>
            <a:r>
              <a:rPr lang="en-US" sz="1050" dirty="0">
                <a:latin typeface="Arial" panose="020B0604020202020204" pitchFamily="34" charset="0"/>
                <a:cs typeface="Arial" panose="020B0604020202020204" pitchFamily="34" charset="0"/>
              </a:rPr>
              <a:t>Information rather than data</a:t>
            </a:r>
          </a:p>
        </p:txBody>
      </p:sp>
      <p:sp>
        <p:nvSpPr>
          <p:cNvPr id="10" name="TextBox 9"/>
          <p:cNvSpPr txBox="1"/>
          <p:nvPr/>
        </p:nvSpPr>
        <p:spPr>
          <a:xfrm>
            <a:off x="2077735" y="4338749"/>
            <a:ext cx="1563554" cy="577081"/>
          </a:xfrm>
          <a:prstGeom prst="rect">
            <a:avLst/>
          </a:prstGeom>
          <a:noFill/>
        </p:spPr>
        <p:txBody>
          <a:bodyPr wrap="square" rtlCol="0">
            <a:spAutoFit/>
          </a:bodyPr>
          <a:lstStyle/>
          <a:p>
            <a:pPr algn="ctr"/>
            <a:r>
              <a:rPr lang="en-US" sz="1050" dirty="0">
                <a:latin typeface="Arial" panose="020B0604020202020204" pitchFamily="34" charset="0"/>
                <a:cs typeface="Arial" panose="020B0604020202020204" pitchFamily="34" charset="0"/>
              </a:rPr>
              <a:t>Decrease manual inputs/</a:t>
            </a:r>
          </a:p>
          <a:p>
            <a:pPr algn="ctr"/>
            <a:r>
              <a:rPr lang="en-US" sz="1050" dirty="0">
                <a:latin typeface="Arial" panose="020B0604020202020204" pitchFamily="34" charset="0"/>
                <a:cs typeface="Arial" panose="020B0604020202020204" pitchFamily="34" charset="0"/>
              </a:rPr>
              <a:t>Increase productivity</a:t>
            </a:r>
          </a:p>
        </p:txBody>
      </p:sp>
      <p:sp>
        <p:nvSpPr>
          <p:cNvPr id="2" name="TextBox 1"/>
          <p:cNvSpPr txBox="1"/>
          <p:nvPr/>
        </p:nvSpPr>
        <p:spPr>
          <a:xfrm flipH="1">
            <a:off x="5564500" y="1261071"/>
            <a:ext cx="2950850" cy="1384995"/>
          </a:xfrm>
          <a:prstGeom prst="rect">
            <a:avLst/>
          </a:prstGeom>
          <a:noFill/>
        </p:spPr>
        <p:txBody>
          <a:bodyPr wrap="square" rtlCol="0">
            <a:spAutoFit/>
          </a:bodyPr>
          <a:lstStyle/>
          <a:p>
            <a:pPr algn="ctr"/>
            <a:r>
              <a:rPr lang="en-US" sz="2100" b="1" dirty="0">
                <a:solidFill>
                  <a:schemeClr val="accent4"/>
                </a:solidFill>
                <a:latin typeface="Arial" panose="020B0604020202020204" pitchFamily="34" charset="0"/>
                <a:cs typeface="Arial" panose="020B0604020202020204" pitchFamily="34" charset="0"/>
              </a:rPr>
              <a:t>With Dynamics NAV 2016, you get everything in one product  </a:t>
            </a:r>
          </a:p>
        </p:txBody>
      </p:sp>
      <p:sp>
        <p:nvSpPr>
          <p:cNvPr id="3" name="Date Placeholder 2"/>
          <p:cNvSpPr>
            <a:spLocks noGrp="1"/>
          </p:cNvSpPr>
          <p:nvPr>
            <p:ph type="dt" sz="half" idx="14"/>
          </p:nvPr>
        </p:nvSpPr>
        <p:spPr/>
        <p:txBody>
          <a:bodyPr/>
          <a:lstStyle/>
          <a:p>
            <a:pPr>
              <a:defRPr/>
            </a:pPr>
            <a:fld id="{6AA84E18-6A9D-480D-B857-944C3243AE6C}" type="datetime1">
              <a:rPr lang="en-US" smtClean="0"/>
              <a:t>1/8/2016</a:t>
            </a:fld>
            <a:endParaRPr lang="en-US" dirty="0"/>
          </a:p>
        </p:txBody>
      </p:sp>
      <p:sp>
        <p:nvSpPr>
          <p:cNvPr id="5" name="Footer Placeholder 4"/>
          <p:cNvSpPr>
            <a:spLocks noGrp="1"/>
          </p:cNvSpPr>
          <p:nvPr>
            <p:ph type="ftr" sz="quarter" idx="15"/>
          </p:nvPr>
        </p:nvSpPr>
        <p:spPr/>
        <p:txBody>
          <a:bodyPr/>
          <a:lstStyle/>
          <a:p>
            <a:pPr>
              <a:defRPr/>
            </a:pPr>
            <a:r>
              <a:rPr lang="en-US" smtClean="0"/>
              <a:t>Why Upgrade Your Microsoft Dynamics NAV Solution?</a:t>
            </a:r>
            <a:endParaRPr lang="en-US" dirty="0" smtClean="0"/>
          </a:p>
        </p:txBody>
      </p:sp>
      <p:sp>
        <p:nvSpPr>
          <p:cNvPr id="11" name="Slide Number Placeholder 10"/>
          <p:cNvSpPr>
            <a:spLocks noGrp="1"/>
          </p:cNvSpPr>
          <p:nvPr>
            <p:ph type="sldNum" sz="quarter" idx="16"/>
          </p:nvPr>
        </p:nvSpPr>
        <p:spPr/>
        <p:txBody>
          <a:bodyPr/>
          <a:lstStyle/>
          <a:p>
            <a:pPr>
              <a:defRPr/>
            </a:pPr>
            <a:fld id="{E60E0489-4F2E-402E-832A-999F393838AD}" type="slidenum">
              <a:rPr lang="en-US" smtClean="0"/>
              <a:pPr>
                <a:defRPr/>
              </a:pPr>
              <a:t>5</a:t>
            </a:fld>
            <a:endParaRPr lang="en-US" dirty="0"/>
          </a:p>
        </p:txBody>
      </p:sp>
    </p:spTree>
    <p:extLst>
      <p:ext uri="{BB962C8B-B14F-4D97-AF65-F5344CB8AC3E}">
        <p14:creationId xmlns:p14="http://schemas.microsoft.com/office/powerpoint/2010/main" val="4182863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302735" y="1092476"/>
            <a:ext cx="3760987" cy="3294746"/>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5" rIns="0" bIns="34295" numCol="1" rtlCol="0" anchor="ctr" anchorCtr="0" compatLnSpc="1">
            <a:prstTxWarp prst="textNoShape">
              <a:avLst/>
            </a:prstTxWarp>
          </a:bodyPr>
          <a:lstStyle/>
          <a:p>
            <a:pPr algn="ctr" defTabSz="685700"/>
            <a:endParaRPr lang="en-US" sz="1471" dirty="0">
              <a:gradFill>
                <a:gsLst>
                  <a:gs pos="0">
                    <a:srgbClr val="282828"/>
                  </a:gs>
                  <a:gs pos="100000">
                    <a:srgbClr val="282828"/>
                  </a:gs>
                </a:gsLst>
                <a:lin ang="5400000" scaled="0"/>
              </a:gradFill>
            </a:endParaRPr>
          </a:p>
        </p:txBody>
      </p:sp>
      <p:sp>
        <p:nvSpPr>
          <p:cNvPr id="23" name="Rectangle 22"/>
          <p:cNvSpPr/>
          <p:nvPr/>
        </p:nvSpPr>
        <p:spPr bwMode="auto">
          <a:xfrm>
            <a:off x="2487569" y="1092477"/>
            <a:ext cx="1815473" cy="3294746"/>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5" rIns="0" bIns="34295" numCol="1" rtlCol="0" anchor="ctr" anchorCtr="0" compatLnSpc="1">
            <a:prstTxWarp prst="textNoShape">
              <a:avLst/>
            </a:prstTxWarp>
          </a:bodyPr>
          <a:lstStyle/>
          <a:p>
            <a:pPr algn="ctr" defTabSz="685700"/>
            <a:endParaRPr lang="en-US" sz="1471" dirty="0">
              <a:gradFill>
                <a:gsLst>
                  <a:gs pos="0">
                    <a:srgbClr val="282828"/>
                  </a:gs>
                  <a:gs pos="100000">
                    <a:srgbClr val="282828"/>
                  </a:gs>
                </a:gsLst>
                <a:lin ang="5400000" scaled="0"/>
              </a:gradFill>
            </a:endParaRPr>
          </a:p>
        </p:txBody>
      </p:sp>
      <p:sp>
        <p:nvSpPr>
          <p:cNvPr id="22" name="Rectangle 21"/>
          <p:cNvSpPr/>
          <p:nvPr/>
        </p:nvSpPr>
        <p:spPr bwMode="auto">
          <a:xfrm>
            <a:off x="672097" y="1092478"/>
            <a:ext cx="1815473" cy="3294746"/>
          </a:xfrm>
          <a:prstGeom prst="rect">
            <a:avLst/>
          </a:prstGeom>
          <a:solidFill>
            <a:schemeClr val="accent4">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5" rIns="0" bIns="34295" numCol="1" rtlCol="0" anchor="ctr" anchorCtr="0" compatLnSpc="1">
            <a:prstTxWarp prst="textNoShape">
              <a:avLst/>
            </a:prstTxWarp>
          </a:bodyPr>
          <a:lstStyle/>
          <a:p>
            <a:pPr algn="ctr" defTabSz="685700"/>
            <a:endParaRPr lang="en-US" sz="1471" dirty="0">
              <a:gradFill>
                <a:gsLst>
                  <a:gs pos="0">
                    <a:srgbClr val="282828"/>
                  </a:gs>
                  <a:gs pos="100000">
                    <a:srgbClr val="282828"/>
                  </a:gs>
                </a:gsLst>
                <a:lin ang="5400000" scaled="0"/>
              </a:gradFill>
            </a:endParaRPr>
          </a:p>
        </p:txBody>
      </p:sp>
      <p:sp>
        <p:nvSpPr>
          <p:cNvPr id="5" name="Title 4"/>
          <p:cNvSpPr>
            <a:spLocks noGrp="1"/>
          </p:cNvSpPr>
          <p:nvPr>
            <p:ph type="title"/>
          </p:nvPr>
        </p:nvSpPr>
        <p:spPr/>
        <p:txBody>
          <a:bodyPr/>
          <a:lstStyle/>
          <a:p>
            <a:r>
              <a:rPr lang="en-US" dirty="0" smtClean="0"/>
              <a:t>The Mobile-First, Cloud-First </a:t>
            </a:r>
            <a:r>
              <a:rPr lang="en-US" dirty="0"/>
              <a:t>W</a:t>
            </a:r>
            <a:r>
              <a:rPr lang="en-US" dirty="0" smtClean="0"/>
              <a:t>orld</a:t>
            </a:r>
            <a:endParaRPr lang="en-US" dirty="0"/>
          </a:p>
        </p:txBody>
      </p:sp>
      <p:sp>
        <p:nvSpPr>
          <p:cNvPr id="2" name="Chart Placeholder 1"/>
          <p:cNvSpPr>
            <a:spLocks noGrp="1"/>
          </p:cNvSpPr>
          <p:nvPr>
            <p:ph type="chart" sz="quarter" idx="19"/>
          </p:nvPr>
        </p:nvSpPr>
        <p:spPr/>
      </p:sp>
      <p:cxnSp>
        <p:nvCxnSpPr>
          <p:cNvPr id="9" name="Straight Arrow Connector 8"/>
          <p:cNvCxnSpPr/>
          <p:nvPr/>
        </p:nvCxnSpPr>
        <p:spPr>
          <a:xfrm flipV="1">
            <a:off x="672097" y="1025238"/>
            <a:ext cx="0" cy="3361985"/>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72099" y="4387223"/>
            <a:ext cx="7463608" cy="0"/>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16200000">
            <a:off x="-328780" y="1845841"/>
            <a:ext cx="1656583" cy="466570"/>
          </a:xfrm>
          <a:prstGeom prst="rect">
            <a:avLst/>
          </a:prstGeom>
          <a:noFill/>
        </p:spPr>
        <p:txBody>
          <a:bodyPr wrap="none" lIns="134481" tIns="107585" rIns="134481" bIns="107585" rtlCol="0">
            <a:spAutoFit/>
          </a:bodyPr>
          <a:lstStyle/>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Lifecycle cost</a:t>
            </a:r>
          </a:p>
        </p:txBody>
      </p:sp>
      <p:sp>
        <p:nvSpPr>
          <p:cNvPr id="13" name="TextBox 12"/>
          <p:cNvSpPr txBox="1"/>
          <p:nvPr/>
        </p:nvSpPr>
        <p:spPr>
          <a:xfrm>
            <a:off x="672099" y="4360345"/>
            <a:ext cx="1306039" cy="466570"/>
          </a:xfrm>
          <a:prstGeom prst="rect">
            <a:avLst/>
          </a:prstGeom>
          <a:noFill/>
        </p:spPr>
        <p:txBody>
          <a:bodyPr wrap="none" lIns="134481" tIns="107585" rIns="134481" bIns="107585" rtlCol="0">
            <a:spAutoFit/>
          </a:bodyPr>
          <a:lstStyle/>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NAV 2009</a:t>
            </a:r>
          </a:p>
        </p:txBody>
      </p:sp>
      <p:sp>
        <p:nvSpPr>
          <p:cNvPr id="14" name="TextBox 13"/>
          <p:cNvSpPr txBox="1"/>
          <p:nvPr/>
        </p:nvSpPr>
        <p:spPr>
          <a:xfrm>
            <a:off x="1939794" y="4360345"/>
            <a:ext cx="1306039" cy="466570"/>
          </a:xfrm>
          <a:prstGeom prst="rect">
            <a:avLst/>
          </a:prstGeom>
          <a:noFill/>
        </p:spPr>
        <p:txBody>
          <a:bodyPr wrap="none" lIns="134481" tIns="107585" rIns="134481" bIns="107585" rtlCol="0">
            <a:spAutoFit/>
          </a:bodyPr>
          <a:lstStyle/>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NAV 2013</a:t>
            </a:r>
          </a:p>
        </p:txBody>
      </p:sp>
      <p:sp>
        <p:nvSpPr>
          <p:cNvPr id="15" name="TextBox 14"/>
          <p:cNvSpPr txBox="1"/>
          <p:nvPr/>
        </p:nvSpPr>
        <p:spPr>
          <a:xfrm>
            <a:off x="3207488" y="4360345"/>
            <a:ext cx="1600991" cy="466570"/>
          </a:xfrm>
          <a:prstGeom prst="rect">
            <a:avLst/>
          </a:prstGeom>
          <a:noFill/>
        </p:spPr>
        <p:txBody>
          <a:bodyPr wrap="none" lIns="134481" tIns="107585" rIns="134481" bIns="107585" rtlCol="0">
            <a:spAutoFit/>
          </a:bodyPr>
          <a:lstStyle/>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NAV 2013R2</a:t>
            </a:r>
          </a:p>
        </p:txBody>
      </p:sp>
      <p:sp>
        <p:nvSpPr>
          <p:cNvPr id="16" name="TextBox 15"/>
          <p:cNvSpPr txBox="1"/>
          <p:nvPr/>
        </p:nvSpPr>
        <p:spPr>
          <a:xfrm>
            <a:off x="4733334" y="4360345"/>
            <a:ext cx="1306039" cy="466570"/>
          </a:xfrm>
          <a:prstGeom prst="rect">
            <a:avLst/>
          </a:prstGeom>
          <a:noFill/>
        </p:spPr>
        <p:txBody>
          <a:bodyPr wrap="none" lIns="134481" tIns="107585" rIns="134481" bIns="107585" rtlCol="0">
            <a:spAutoFit/>
          </a:bodyPr>
          <a:lstStyle/>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NAV 2015</a:t>
            </a:r>
          </a:p>
        </p:txBody>
      </p:sp>
      <p:sp>
        <p:nvSpPr>
          <p:cNvPr id="17" name="TextBox 16"/>
          <p:cNvSpPr txBox="1"/>
          <p:nvPr/>
        </p:nvSpPr>
        <p:spPr>
          <a:xfrm>
            <a:off x="6001030" y="4360345"/>
            <a:ext cx="1306039" cy="466570"/>
          </a:xfrm>
          <a:prstGeom prst="rect">
            <a:avLst/>
          </a:prstGeom>
          <a:noFill/>
        </p:spPr>
        <p:txBody>
          <a:bodyPr wrap="none" lIns="134481" tIns="107585" rIns="134481" bIns="107585" rtlCol="0">
            <a:spAutoFit/>
          </a:bodyPr>
          <a:lstStyle/>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NAV 2016</a:t>
            </a:r>
          </a:p>
        </p:txBody>
      </p:sp>
      <p:sp>
        <p:nvSpPr>
          <p:cNvPr id="21" name="Freeform 20"/>
          <p:cNvSpPr/>
          <p:nvPr/>
        </p:nvSpPr>
        <p:spPr bwMode="auto">
          <a:xfrm>
            <a:off x="672404" y="1299839"/>
            <a:ext cx="7391316" cy="3027198"/>
          </a:xfrm>
          <a:custGeom>
            <a:avLst/>
            <a:gdLst>
              <a:gd name="connsiteX0" fmla="*/ 0 w 10051420"/>
              <a:gd name="connsiteY0" fmla="*/ 1228508 h 4125456"/>
              <a:gd name="connsiteX1" fmla="*/ 342027 w 10051420"/>
              <a:gd name="connsiteY1" fmla="*/ 1207568 h 4125456"/>
              <a:gd name="connsiteX2" fmla="*/ 942321 w 10051420"/>
              <a:gd name="connsiteY2" fmla="*/ 132624 h 4125456"/>
              <a:gd name="connsiteX3" fmla="*/ 1870681 w 10051420"/>
              <a:gd name="connsiteY3" fmla="*/ 125644 h 4125456"/>
              <a:gd name="connsiteX4" fmla="*/ 2813002 w 10051420"/>
              <a:gd name="connsiteY4" fmla="*/ 1116826 h 4125456"/>
              <a:gd name="connsiteX5" fmla="*/ 3901905 w 10051420"/>
              <a:gd name="connsiteY5" fmla="*/ 1738059 h 4125456"/>
              <a:gd name="connsiteX6" fmla="*/ 5032690 w 10051420"/>
              <a:gd name="connsiteY6" fmla="*/ 2087067 h 4125456"/>
              <a:gd name="connsiteX7" fmla="*/ 5870308 w 10051420"/>
              <a:gd name="connsiteY7" fmla="*/ 2833943 h 4125456"/>
              <a:gd name="connsiteX8" fmla="*/ 6784708 w 10051420"/>
              <a:gd name="connsiteY8" fmla="*/ 3573840 h 4125456"/>
              <a:gd name="connsiteX9" fmla="*/ 7880592 w 10051420"/>
              <a:gd name="connsiteY9" fmla="*/ 4041510 h 4125456"/>
              <a:gd name="connsiteX10" fmla="*/ 10051420 w 10051420"/>
              <a:gd name="connsiteY10" fmla="*/ 4125272 h 4125456"/>
              <a:gd name="connsiteX11" fmla="*/ 10051420 w 10051420"/>
              <a:gd name="connsiteY11" fmla="*/ 4125272 h 4125456"/>
              <a:gd name="connsiteX0" fmla="*/ 0 w 10051420"/>
              <a:gd name="connsiteY0" fmla="*/ 1228508 h 4125456"/>
              <a:gd name="connsiteX1" fmla="*/ 342027 w 10051420"/>
              <a:gd name="connsiteY1" fmla="*/ 1207568 h 4125456"/>
              <a:gd name="connsiteX2" fmla="*/ 942321 w 10051420"/>
              <a:gd name="connsiteY2" fmla="*/ 132624 h 4125456"/>
              <a:gd name="connsiteX3" fmla="*/ 1870681 w 10051420"/>
              <a:gd name="connsiteY3" fmla="*/ 125644 h 4125456"/>
              <a:gd name="connsiteX4" fmla="*/ 2813002 w 10051420"/>
              <a:gd name="connsiteY4" fmla="*/ 1116826 h 4125456"/>
              <a:gd name="connsiteX5" fmla="*/ 3901905 w 10051420"/>
              <a:gd name="connsiteY5" fmla="*/ 1738059 h 4125456"/>
              <a:gd name="connsiteX6" fmla="*/ 5032690 w 10051420"/>
              <a:gd name="connsiteY6" fmla="*/ 2087067 h 4125456"/>
              <a:gd name="connsiteX7" fmla="*/ 5870308 w 10051420"/>
              <a:gd name="connsiteY7" fmla="*/ 2833943 h 4125456"/>
              <a:gd name="connsiteX8" fmla="*/ 6784708 w 10051420"/>
              <a:gd name="connsiteY8" fmla="*/ 3573840 h 4125456"/>
              <a:gd name="connsiteX9" fmla="*/ 7880592 w 10051420"/>
              <a:gd name="connsiteY9" fmla="*/ 4041510 h 4125456"/>
              <a:gd name="connsiteX10" fmla="*/ 10051420 w 10051420"/>
              <a:gd name="connsiteY10" fmla="*/ 4125272 h 4125456"/>
              <a:gd name="connsiteX11" fmla="*/ 10051420 w 10051420"/>
              <a:gd name="connsiteY11" fmla="*/ 4125272 h 4125456"/>
              <a:gd name="connsiteX0" fmla="*/ 0 w 10051420"/>
              <a:gd name="connsiteY0" fmla="*/ 1219910 h 4116858"/>
              <a:gd name="connsiteX1" fmla="*/ 453710 w 10051420"/>
              <a:gd name="connsiteY1" fmla="*/ 1059367 h 4116858"/>
              <a:gd name="connsiteX2" fmla="*/ 942321 w 10051420"/>
              <a:gd name="connsiteY2" fmla="*/ 124026 h 4116858"/>
              <a:gd name="connsiteX3" fmla="*/ 1870681 w 10051420"/>
              <a:gd name="connsiteY3" fmla="*/ 117046 h 4116858"/>
              <a:gd name="connsiteX4" fmla="*/ 2813002 w 10051420"/>
              <a:gd name="connsiteY4" fmla="*/ 1108228 h 4116858"/>
              <a:gd name="connsiteX5" fmla="*/ 3901905 w 10051420"/>
              <a:gd name="connsiteY5" fmla="*/ 1729461 h 4116858"/>
              <a:gd name="connsiteX6" fmla="*/ 5032690 w 10051420"/>
              <a:gd name="connsiteY6" fmla="*/ 2078469 h 4116858"/>
              <a:gd name="connsiteX7" fmla="*/ 5870308 w 10051420"/>
              <a:gd name="connsiteY7" fmla="*/ 2825345 h 4116858"/>
              <a:gd name="connsiteX8" fmla="*/ 6784708 w 10051420"/>
              <a:gd name="connsiteY8" fmla="*/ 3565242 h 4116858"/>
              <a:gd name="connsiteX9" fmla="*/ 7880592 w 10051420"/>
              <a:gd name="connsiteY9" fmla="*/ 4032912 h 4116858"/>
              <a:gd name="connsiteX10" fmla="*/ 10051420 w 10051420"/>
              <a:gd name="connsiteY10" fmla="*/ 4116674 h 4116858"/>
              <a:gd name="connsiteX11" fmla="*/ 10051420 w 10051420"/>
              <a:gd name="connsiteY11" fmla="*/ 4116674 h 4116858"/>
              <a:gd name="connsiteX0" fmla="*/ 0 w 10051420"/>
              <a:gd name="connsiteY0" fmla="*/ 1219910 h 4116858"/>
              <a:gd name="connsiteX1" fmla="*/ 453710 w 10051420"/>
              <a:gd name="connsiteY1" fmla="*/ 1059367 h 4116858"/>
              <a:gd name="connsiteX2" fmla="*/ 942321 w 10051420"/>
              <a:gd name="connsiteY2" fmla="*/ 124026 h 4116858"/>
              <a:gd name="connsiteX3" fmla="*/ 1870681 w 10051420"/>
              <a:gd name="connsiteY3" fmla="*/ 117046 h 4116858"/>
              <a:gd name="connsiteX4" fmla="*/ 2813002 w 10051420"/>
              <a:gd name="connsiteY4" fmla="*/ 1108228 h 4116858"/>
              <a:gd name="connsiteX5" fmla="*/ 3853044 w 10051420"/>
              <a:gd name="connsiteY5" fmla="*/ 2797425 h 4116858"/>
              <a:gd name="connsiteX6" fmla="*/ 5032690 w 10051420"/>
              <a:gd name="connsiteY6" fmla="*/ 2078469 h 4116858"/>
              <a:gd name="connsiteX7" fmla="*/ 5870308 w 10051420"/>
              <a:gd name="connsiteY7" fmla="*/ 2825345 h 4116858"/>
              <a:gd name="connsiteX8" fmla="*/ 6784708 w 10051420"/>
              <a:gd name="connsiteY8" fmla="*/ 3565242 h 4116858"/>
              <a:gd name="connsiteX9" fmla="*/ 7880592 w 10051420"/>
              <a:gd name="connsiteY9" fmla="*/ 4032912 h 4116858"/>
              <a:gd name="connsiteX10" fmla="*/ 10051420 w 10051420"/>
              <a:gd name="connsiteY10" fmla="*/ 4116674 h 4116858"/>
              <a:gd name="connsiteX11" fmla="*/ 10051420 w 10051420"/>
              <a:gd name="connsiteY11" fmla="*/ 4116674 h 4116858"/>
              <a:gd name="connsiteX0" fmla="*/ 0 w 10051420"/>
              <a:gd name="connsiteY0" fmla="*/ 1219910 h 4116858"/>
              <a:gd name="connsiteX1" fmla="*/ 453710 w 10051420"/>
              <a:gd name="connsiteY1" fmla="*/ 1059367 h 4116858"/>
              <a:gd name="connsiteX2" fmla="*/ 942321 w 10051420"/>
              <a:gd name="connsiteY2" fmla="*/ 124026 h 4116858"/>
              <a:gd name="connsiteX3" fmla="*/ 1870681 w 10051420"/>
              <a:gd name="connsiteY3" fmla="*/ 117046 h 4116858"/>
              <a:gd name="connsiteX4" fmla="*/ 2813002 w 10051420"/>
              <a:gd name="connsiteY4" fmla="*/ 1108228 h 4116858"/>
              <a:gd name="connsiteX5" fmla="*/ 3853044 w 10051420"/>
              <a:gd name="connsiteY5" fmla="*/ 2797425 h 4116858"/>
              <a:gd name="connsiteX6" fmla="*/ 5053631 w 10051420"/>
              <a:gd name="connsiteY6" fmla="*/ 3621083 h 4116858"/>
              <a:gd name="connsiteX7" fmla="*/ 5870308 w 10051420"/>
              <a:gd name="connsiteY7" fmla="*/ 2825345 h 4116858"/>
              <a:gd name="connsiteX8" fmla="*/ 6784708 w 10051420"/>
              <a:gd name="connsiteY8" fmla="*/ 3565242 h 4116858"/>
              <a:gd name="connsiteX9" fmla="*/ 7880592 w 10051420"/>
              <a:gd name="connsiteY9" fmla="*/ 4032912 h 4116858"/>
              <a:gd name="connsiteX10" fmla="*/ 10051420 w 10051420"/>
              <a:gd name="connsiteY10" fmla="*/ 4116674 h 4116858"/>
              <a:gd name="connsiteX11" fmla="*/ 10051420 w 10051420"/>
              <a:gd name="connsiteY11" fmla="*/ 4116674 h 4116858"/>
              <a:gd name="connsiteX0" fmla="*/ 0 w 10051420"/>
              <a:gd name="connsiteY0" fmla="*/ 1219910 h 4116858"/>
              <a:gd name="connsiteX1" fmla="*/ 453710 w 10051420"/>
              <a:gd name="connsiteY1" fmla="*/ 1059367 h 4116858"/>
              <a:gd name="connsiteX2" fmla="*/ 942321 w 10051420"/>
              <a:gd name="connsiteY2" fmla="*/ 124026 h 4116858"/>
              <a:gd name="connsiteX3" fmla="*/ 1870681 w 10051420"/>
              <a:gd name="connsiteY3" fmla="*/ 117046 h 4116858"/>
              <a:gd name="connsiteX4" fmla="*/ 2813002 w 10051420"/>
              <a:gd name="connsiteY4" fmla="*/ 1108228 h 4116858"/>
              <a:gd name="connsiteX5" fmla="*/ 3853044 w 10051420"/>
              <a:gd name="connsiteY5" fmla="*/ 2797425 h 4116858"/>
              <a:gd name="connsiteX6" fmla="*/ 5053631 w 10051420"/>
              <a:gd name="connsiteY6" fmla="*/ 3621083 h 4116858"/>
              <a:gd name="connsiteX7" fmla="*/ 5905208 w 10051420"/>
              <a:gd name="connsiteY7" fmla="*/ 3788606 h 4116858"/>
              <a:gd name="connsiteX8" fmla="*/ 6784708 w 10051420"/>
              <a:gd name="connsiteY8" fmla="*/ 3565242 h 4116858"/>
              <a:gd name="connsiteX9" fmla="*/ 7880592 w 10051420"/>
              <a:gd name="connsiteY9" fmla="*/ 4032912 h 4116858"/>
              <a:gd name="connsiteX10" fmla="*/ 10051420 w 10051420"/>
              <a:gd name="connsiteY10" fmla="*/ 4116674 h 4116858"/>
              <a:gd name="connsiteX11" fmla="*/ 10051420 w 10051420"/>
              <a:gd name="connsiteY11" fmla="*/ 4116674 h 4116858"/>
              <a:gd name="connsiteX0" fmla="*/ 0 w 10051420"/>
              <a:gd name="connsiteY0" fmla="*/ 1219910 h 4116674"/>
              <a:gd name="connsiteX1" fmla="*/ 453710 w 10051420"/>
              <a:gd name="connsiteY1" fmla="*/ 1059367 h 4116674"/>
              <a:gd name="connsiteX2" fmla="*/ 942321 w 10051420"/>
              <a:gd name="connsiteY2" fmla="*/ 124026 h 4116674"/>
              <a:gd name="connsiteX3" fmla="*/ 1870681 w 10051420"/>
              <a:gd name="connsiteY3" fmla="*/ 117046 h 4116674"/>
              <a:gd name="connsiteX4" fmla="*/ 2813002 w 10051420"/>
              <a:gd name="connsiteY4" fmla="*/ 1108228 h 4116674"/>
              <a:gd name="connsiteX5" fmla="*/ 3853044 w 10051420"/>
              <a:gd name="connsiteY5" fmla="*/ 2797425 h 4116674"/>
              <a:gd name="connsiteX6" fmla="*/ 5053631 w 10051420"/>
              <a:gd name="connsiteY6" fmla="*/ 3621083 h 4116674"/>
              <a:gd name="connsiteX7" fmla="*/ 5905208 w 10051420"/>
              <a:gd name="connsiteY7" fmla="*/ 3788606 h 4116674"/>
              <a:gd name="connsiteX8" fmla="*/ 6770747 w 10051420"/>
              <a:gd name="connsiteY8" fmla="*/ 3956131 h 4116674"/>
              <a:gd name="connsiteX9" fmla="*/ 7880592 w 10051420"/>
              <a:gd name="connsiteY9" fmla="*/ 4032912 h 4116674"/>
              <a:gd name="connsiteX10" fmla="*/ 10051420 w 10051420"/>
              <a:gd name="connsiteY10" fmla="*/ 4116674 h 4116674"/>
              <a:gd name="connsiteX11" fmla="*/ 10051420 w 10051420"/>
              <a:gd name="connsiteY11" fmla="*/ 4116674 h 4116674"/>
              <a:gd name="connsiteX0" fmla="*/ 0 w 10051420"/>
              <a:gd name="connsiteY0" fmla="*/ 1219910 h 4116674"/>
              <a:gd name="connsiteX1" fmla="*/ 453710 w 10051420"/>
              <a:gd name="connsiteY1" fmla="*/ 1059367 h 4116674"/>
              <a:gd name="connsiteX2" fmla="*/ 942321 w 10051420"/>
              <a:gd name="connsiteY2" fmla="*/ 124026 h 4116674"/>
              <a:gd name="connsiteX3" fmla="*/ 1870681 w 10051420"/>
              <a:gd name="connsiteY3" fmla="*/ 117046 h 4116674"/>
              <a:gd name="connsiteX4" fmla="*/ 2813002 w 10051420"/>
              <a:gd name="connsiteY4" fmla="*/ 1108228 h 4116674"/>
              <a:gd name="connsiteX5" fmla="*/ 3853044 w 10051420"/>
              <a:gd name="connsiteY5" fmla="*/ 2797425 h 4116674"/>
              <a:gd name="connsiteX6" fmla="*/ 5053631 w 10051420"/>
              <a:gd name="connsiteY6" fmla="*/ 3621083 h 4116674"/>
              <a:gd name="connsiteX7" fmla="*/ 5905208 w 10051420"/>
              <a:gd name="connsiteY7" fmla="*/ 3788606 h 4116674"/>
              <a:gd name="connsiteX8" fmla="*/ 7880592 w 10051420"/>
              <a:gd name="connsiteY8" fmla="*/ 4032912 h 4116674"/>
              <a:gd name="connsiteX9" fmla="*/ 10051420 w 10051420"/>
              <a:gd name="connsiteY9" fmla="*/ 4116674 h 4116674"/>
              <a:gd name="connsiteX10" fmla="*/ 10051420 w 10051420"/>
              <a:gd name="connsiteY10" fmla="*/ 4116674 h 4116674"/>
              <a:gd name="connsiteX0" fmla="*/ 0 w 10051420"/>
              <a:gd name="connsiteY0" fmla="*/ 1219910 h 4116674"/>
              <a:gd name="connsiteX1" fmla="*/ 453710 w 10051420"/>
              <a:gd name="connsiteY1" fmla="*/ 1059367 h 4116674"/>
              <a:gd name="connsiteX2" fmla="*/ 942321 w 10051420"/>
              <a:gd name="connsiteY2" fmla="*/ 124026 h 4116674"/>
              <a:gd name="connsiteX3" fmla="*/ 1870681 w 10051420"/>
              <a:gd name="connsiteY3" fmla="*/ 117046 h 4116674"/>
              <a:gd name="connsiteX4" fmla="*/ 2813002 w 10051420"/>
              <a:gd name="connsiteY4" fmla="*/ 1108228 h 4116674"/>
              <a:gd name="connsiteX5" fmla="*/ 3853044 w 10051420"/>
              <a:gd name="connsiteY5" fmla="*/ 2797425 h 4116674"/>
              <a:gd name="connsiteX6" fmla="*/ 5053631 w 10051420"/>
              <a:gd name="connsiteY6" fmla="*/ 3621083 h 4116674"/>
              <a:gd name="connsiteX7" fmla="*/ 7880592 w 10051420"/>
              <a:gd name="connsiteY7" fmla="*/ 4032912 h 4116674"/>
              <a:gd name="connsiteX8" fmla="*/ 10051420 w 10051420"/>
              <a:gd name="connsiteY8" fmla="*/ 4116674 h 4116674"/>
              <a:gd name="connsiteX9" fmla="*/ 10051420 w 10051420"/>
              <a:gd name="connsiteY9" fmla="*/ 4116674 h 4116674"/>
              <a:gd name="connsiteX0" fmla="*/ 0 w 10051420"/>
              <a:gd name="connsiteY0" fmla="*/ 1219910 h 4116674"/>
              <a:gd name="connsiteX1" fmla="*/ 453710 w 10051420"/>
              <a:gd name="connsiteY1" fmla="*/ 1059367 h 4116674"/>
              <a:gd name="connsiteX2" fmla="*/ 942321 w 10051420"/>
              <a:gd name="connsiteY2" fmla="*/ 124026 h 4116674"/>
              <a:gd name="connsiteX3" fmla="*/ 1870681 w 10051420"/>
              <a:gd name="connsiteY3" fmla="*/ 117046 h 4116674"/>
              <a:gd name="connsiteX4" fmla="*/ 2813002 w 10051420"/>
              <a:gd name="connsiteY4" fmla="*/ 1108228 h 4116674"/>
              <a:gd name="connsiteX5" fmla="*/ 3853044 w 10051420"/>
              <a:gd name="connsiteY5" fmla="*/ 2797425 h 4116674"/>
              <a:gd name="connsiteX6" fmla="*/ 5053631 w 10051420"/>
              <a:gd name="connsiteY6" fmla="*/ 3621083 h 4116674"/>
              <a:gd name="connsiteX7" fmla="*/ 7880592 w 10051420"/>
              <a:gd name="connsiteY7" fmla="*/ 4032912 h 4116674"/>
              <a:gd name="connsiteX8" fmla="*/ 10051420 w 10051420"/>
              <a:gd name="connsiteY8" fmla="*/ 4116674 h 4116674"/>
              <a:gd name="connsiteX9" fmla="*/ 10051420 w 10051420"/>
              <a:gd name="connsiteY9" fmla="*/ 4116674 h 4116674"/>
              <a:gd name="connsiteX0" fmla="*/ 0 w 10051420"/>
              <a:gd name="connsiteY0" fmla="*/ 1219910 h 4116674"/>
              <a:gd name="connsiteX1" fmla="*/ 453710 w 10051420"/>
              <a:gd name="connsiteY1" fmla="*/ 1059367 h 4116674"/>
              <a:gd name="connsiteX2" fmla="*/ 942321 w 10051420"/>
              <a:gd name="connsiteY2" fmla="*/ 124026 h 4116674"/>
              <a:gd name="connsiteX3" fmla="*/ 1870681 w 10051420"/>
              <a:gd name="connsiteY3" fmla="*/ 117046 h 4116674"/>
              <a:gd name="connsiteX4" fmla="*/ 2813002 w 10051420"/>
              <a:gd name="connsiteY4" fmla="*/ 1108228 h 4116674"/>
              <a:gd name="connsiteX5" fmla="*/ 3853044 w 10051420"/>
              <a:gd name="connsiteY5" fmla="*/ 2797425 h 4116674"/>
              <a:gd name="connsiteX6" fmla="*/ 5053631 w 10051420"/>
              <a:gd name="connsiteY6" fmla="*/ 3621083 h 4116674"/>
              <a:gd name="connsiteX7" fmla="*/ 7880592 w 10051420"/>
              <a:gd name="connsiteY7" fmla="*/ 4032912 h 4116674"/>
              <a:gd name="connsiteX8" fmla="*/ 10051420 w 10051420"/>
              <a:gd name="connsiteY8" fmla="*/ 4116674 h 4116674"/>
              <a:gd name="connsiteX9" fmla="*/ 10051420 w 10051420"/>
              <a:gd name="connsiteY9" fmla="*/ 4116674 h 411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51420" h="4116674">
                <a:moveTo>
                  <a:pt x="0" y="1219910"/>
                </a:moveTo>
                <a:cubicBezTo>
                  <a:pt x="211149" y="1223981"/>
                  <a:pt x="296657" y="1242014"/>
                  <a:pt x="453710" y="1059367"/>
                </a:cubicBezTo>
                <a:cubicBezTo>
                  <a:pt x="610764" y="876720"/>
                  <a:pt x="706159" y="281079"/>
                  <a:pt x="942321" y="124026"/>
                </a:cubicBezTo>
                <a:cubicBezTo>
                  <a:pt x="1178483" y="-33027"/>
                  <a:pt x="1558901" y="-46988"/>
                  <a:pt x="1870681" y="117046"/>
                </a:cubicBezTo>
                <a:cubicBezTo>
                  <a:pt x="2182461" y="281080"/>
                  <a:pt x="2482608" y="661498"/>
                  <a:pt x="2813002" y="1108228"/>
                </a:cubicBezTo>
                <a:cubicBezTo>
                  <a:pt x="3143396" y="1554958"/>
                  <a:pt x="3570348" y="2462377"/>
                  <a:pt x="3853044" y="2797425"/>
                </a:cubicBezTo>
                <a:cubicBezTo>
                  <a:pt x="4135740" y="3132473"/>
                  <a:pt x="4382373" y="3415169"/>
                  <a:pt x="5053631" y="3621083"/>
                </a:cubicBezTo>
                <a:cubicBezTo>
                  <a:pt x="5724889" y="3826997"/>
                  <a:pt x="7044542" y="3991999"/>
                  <a:pt x="7880592" y="4032912"/>
                </a:cubicBezTo>
                <a:cubicBezTo>
                  <a:pt x="8427371" y="4059669"/>
                  <a:pt x="10051420" y="4116674"/>
                  <a:pt x="10051420" y="4116674"/>
                </a:cubicBezTo>
                <a:lnTo>
                  <a:pt x="10051420" y="4116674"/>
                </a:lnTo>
              </a:path>
            </a:pathLst>
          </a:cu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9"/>
          </a:p>
        </p:txBody>
      </p:sp>
      <p:sp>
        <p:nvSpPr>
          <p:cNvPr id="25" name="Freeform 24"/>
          <p:cNvSpPr/>
          <p:nvPr/>
        </p:nvSpPr>
        <p:spPr bwMode="auto">
          <a:xfrm>
            <a:off x="677539" y="1154931"/>
            <a:ext cx="7370785" cy="2217395"/>
          </a:xfrm>
          <a:custGeom>
            <a:avLst/>
            <a:gdLst>
              <a:gd name="connsiteX0" fmla="*/ 10063 w 10505110"/>
              <a:gd name="connsiteY0" fmla="*/ 3054998 h 3105327"/>
              <a:gd name="connsiteX1" fmla="*/ 282289 w 10505110"/>
              <a:gd name="connsiteY1" fmla="*/ 3075939 h 3105327"/>
              <a:gd name="connsiteX2" fmla="*/ 1887724 w 10505110"/>
              <a:gd name="connsiteY2" fmla="*/ 2705991 h 3105327"/>
              <a:gd name="connsiteX3" fmla="*/ 3667663 w 10505110"/>
              <a:gd name="connsiteY3" fmla="*/ 632885 h 3105327"/>
              <a:gd name="connsiteX4" fmla="*/ 10033562 w 10505110"/>
              <a:gd name="connsiteY4" fmla="*/ 39572 h 3105327"/>
              <a:gd name="connsiteX5" fmla="*/ 10033562 w 10505110"/>
              <a:gd name="connsiteY5" fmla="*/ 53533 h 3105327"/>
              <a:gd name="connsiteX6" fmla="*/ 10033562 w 10505110"/>
              <a:gd name="connsiteY6" fmla="*/ 53533 h 3105327"/>
              <a:gd name="connsiteX7" fmla="*/ 10061483 w 10505110"/>
              <a:gd name="connsiteY7" fmla="*/ 60513 h 3105327"/>
              <a:gd name="connsiteX0" fmla="*/ 10063 w 10505110"/>
              <a:gd name="connsiteY0" fmla="*/ 3054998 h 3105327"/>
              <a:gd name="connsiteX1" fmla="*/ 282289 w 10505110"/>
              <a:gd name="connsiteY1" fmla="*/ 3075939 h 3105327"/>
              <a:gd name="connsiteX2" fmla="*/ 1887724 w 10505110"/>
              <a:gd name="connsiteY2" fmla="*/ 2705991 h 3105327"/>
              <a:gd name="connsiteX3" fmla="*/ 3667663 w 10505110"/>
              <a:gd name="connsiteY3" fmla="*/ 632885 h 3105327"/>
              <a:gd name="connsiteX4" fmla="*/ 10033562 w 10505110"/>
              <a:gd name="connsiteY4" fmla="*/ 39572 h 3105327"/>
              <a:gd name="connsiteX5" fmla="*/ 10033562 w 10505110"/>
              <a:gd name="connsiteY5" fmla="*/ 53533 h 3105327"/>
              <a:gd name="connsiteX6" fmla="*/ 10033562 w 10505110"/>
              <a:gd name="connsiteY6" fmla="*/ 53533 h 3105327"/>
              <a:gd name="connsiteX0" fmla="*/ 10063 w 10505110"/>
              <a:gd name="connsiteY0" fmla="*/ 3054998 h 3105327"/>
              <a:gd name="connsiteX1" fmla="*/ 282289 w 10505110"/>
              <a:gd name="connsiteY1" fmla="*/ 3075939 h 3105327"/>
              <a:gd name="connsiteX2" fmla="*/ 1887724 w 10505110"/>
              <a:gd name="connsiteY2" fmla="*/ 2705991 h 3105327"/>
              <a:gd name="connsiteX3" fmla="*/ 3667663 w 10505110"/>
              <a:gd name="connsiteY3" fmla="*/ 632885 h 3105327"/>
              <a:gd name="connsiteX4" fmla="*/ 10033562 w 10505110"/>
              <a:gd name="connsiteY4" fmla="*/ 39572 h 3105327"/>
              <a:gd name="connsiteX5" fmla="*/ 10033562 w 10505110"/>
              <a:gd name="connsiteY5" fmla="*/ 53533 h 3105327"/>
              <a:gd name="connsiteX0" fmla="*/ 10063 w 10033562"/>
              <a:gd name="connsiteY0" fmla="*/ 3015426 h 3065755"/>
              <a:gd name="connsiteX1" fmla="*/ 282289 w 10033562"/>
              <a:gd name="connsiteY1" fmla="*/ 3036367 h 3065755"/>
              <a:gd name="connsiteX2" fmla="*/ 1887724 w 10033562"/>
              <a:gd name="connsiteY2" fmla="*/ 2666419 h 3065755"/>
              <a:gd name="connsiteX3" fmla="*/ 3667663 w 10033562"/>
              <a:gd name="connsiteY3" fmla="*/ 593313 h 3065755"/>
              <a:gd name="connsiteX4" fmla="*/ 10033562 w 10033562"/>
              <a:gd name="connsiteY4" fmla="*/ 0 h 3065755"/>
              <a:gd name="connsiteX0" fmla="*/ 14602 w 10038101"/>
              <a:gd name="connsiteY0" fmla="*/ 3015426 h 3050439"/>
              <a:gd name="connsiteX1" fmla="*/ 286828 w 10038101"/>
              <a:gd name="connsiteY1" fmla="*/ 3036367 h 3050439"/>
              <a:gd name="connsiteX2" fmla="*/ 1892263 w 10038101"/>
              <a:gd name="connsiteY2" fmla="*/ 2666419 h 3050439"/>
              <a:gd name="connsiteX3" fmla="*/ 3672202 w 10038101"/>
              <a:gd name="connsiteY3" fmla="*/ 593313 h 3050439"/>
              <a:gd name="connsiteX4" fmla="*/ 10038101 w 10038101"/>
              <a:gd name="connsiteY4" fmla="*/ 0 h 3050439"/>
              <a:gd name="connsiteX0" fmla="*/ 661 w 10024160"/>
              <a:gd name="connsiteY0" fmla="*/ 3015426 h 3039367"/>
              <a:gd name="connsiteX1" fmla="*/ 775458 w 10024160"/>
              <a:gd name="connsiteY1" fmla="*/ 3015426 h 3039367"/>
              <a:gd name="connsiteX2" fmla="*/ 1878322 w 10024160"/>
              <a:gd name="connsiteY2" fmla="*/ 2666419 h 3039367"/>
              <a:gd name="connsiteX3" fmla="*/ 3658261 w 10024160"/>
              <a:gd name="connsiteY3" fmla="*/ 593313 h 3039367"/>
              <a:gd name="connsiteX4" fmla="*/ 10024160 w 10024160"/>
              <a:gd name="connsiteY4" fmla="*/ 0 h 3039367"/>
              <a:gd name="connsiteX0" fmla="*/ 0 w 10023499"/>
              <a:gd name="connsiteY0" fmla="*/ 3015426 h 3033758"/>
              <a:gd name="connsiteX1" fmla="*/ 774797 w 10023499"/>
              <a:gd name="connsiteY1" fmla="*/ 3015426 h 3033758"/>
              <a:gd name="connsiteX2" fmla="*/ 1877661 w 10023499"/>
              <a:gd name="connsiteY2" fmla="*/ 2666419 h 3033758"/>
              <a:gd name="connsiteX3" fmla="*/ 3657600 w 10023499"/>
              <a:gd name="connsiteY3" fmla="*/ 593313 h 3033758"/>
              <a:gd name="connsiteX4" fmla="*/ 10023499 w 10023499"/>
              <a:gd name="connsiteY4" fmla="*/ 0 h 3033758"/>
              <a:gd name="connsiteX0" fmla="*/ 0 w 10023499"/>
              <a:gd name="connsiteY0" fmla="*/ 3015426 h 3015426"/>
              <a:gd name="connsiteX1" fmla="*/ 1877661 w 10023499"/>
              <a:gd name="connsiteY1" fmla="*/ 2666419 h 3015426"/>
              <a:gd name="connsiteX2" fmla="*/ 3657600 w 10023499"/>
              <a:gd name="connsiteY2" fmla="*/ 593313 h 3015426"/>
              <a:gd name="connsiteX3" fmla="*/ 10023499 w 10023499"/>
              <a:gd name="connsiteY3" fmla="*/ 0 h 3015426"/>
              <a:gd name="connsiteX0" fmla="*/ 0 w 10023499"/>
              <a:gd name="connsiteY0" fmla="*/ 3015426 h 3015426"/>
              <a:gd name="connsiteX1" fmla="*/ 1877661 w 10023499"/>
              <a:gd name="connsiteY1" fmla="*/ 2666419 h 3015426"/>
              <a:gd name="connsiteX2" fmla="*/ 3657600 w 10023499"/>
              <a:gd name="connsiteY2" fmla="*/ 593313 h 3015426"/>
              <a:gd name="connsiteX3" fmla="*/ 10023499 w 10023499"/>
              <a:gd name="connsiteY3" fmla="*/ 0 h 3015426"/>
              <a:gd name="connsiteX0" fmla="*/ 0 w 10023499"/>
              <a:gd name="connsiteY0" fmla="*/ 3015426 h 3015426"/>
              <a:gd name="connsiteX1" fmla="*/ 1877661 w 10023499"/>
              <a:gd name="connsiteY1" fmla="*/ 2666419 h 3015426"/>
              <a:gd name="connsiteX2" fmla="*/ 2457013 w 10023499"/>
              <a:gd name="connsiteY2" fmla="*/ 830639 h 3015426"/>
              <a:gd name="connsiteX3" fmla="*/ 10023499 w 10023499"/>
              <a:gd name="connsiteY3" fmla="*/ 0 h 3015426"/>
              <a:gd name="connsiteX0" fmla="*/ 0 w 10023499"/>
              <a:gd name="connsiteY0" fmla="*/ 3015426 h 3015426"/>
              <a:gd name="connsiteX1" fmla="*/ 1877661 w 10023499"/>
              <a:gd name="connsiteY1" fmla="*/ 2666419 h 3015426"/>
              <a:gd name="connsiteX2" fmla="*/ 4676701 w 10023499"/>
              <a:gd name="connsiteY2" fmla="*/ 1165686 h 3015426"/>
              <a:gd name="connsiteX3" fmla="*/ 10023499 w 10023499"/>
              <a:gd name="connsiteY3" fmla="*/ 0 h 3015426"/>
              <a:gd name="connsiteX0" fmla="*/ 0 w 10023499"/>
              <a:gd name="connsiteY0" fmla="*/ 3015426 h 3015426"/>
              <a:gd name="connsiteX1" fmla="*/ 1877661 w 10023499"/>
              <a:gd name="connsiteY1" fmla="*/ 2666419 h 3015426"/>
              <a:gd name="connsiteX2" fmla="*/ 4571999 w 10023499"/>
              <a:gd name="connsiteY2" fmla="*/ 879500 h 3015426"/>
              <a:gd name="connsiteX3" fmla="*/ 10023499 w 10023499"/>
              <a:gd name="connsiteY3" fmla="*/ 0 h 3015426"/>
            </a:gdLst>
            <a:ahLst/>
            <a:cxnLst>
              <a:cxn ang="0">
                <a:pos x="connsiteX0" y="connsiteY0"/>
              </a:cxn>
              <a:cxn ang="0">
                <a:pos x="connsiteX1" y="connsiteY1"/>
              </a:cxn>
              <a:cxn ang="0">
                <a:pos x="connsiteX2" y="connsiteY2"/>
              </a:cxn>
              <a:cxn ang="0">
                <a:pos x="connsiteX3" y="connsiteY3"/>
              </a:cxn>
            </a:cxnLst>
            <a:rect l="l" t="t" r="r" b="b"/>
            <a:pathLst>
              <a:path w="10023499" h="3015426">
                <a:moveTo>
                  <a:pt x="0" y="3015426"/>
                </a:moveTo>
                <a:cubicBezTo>
                  <a:pt x="467962" y="2963657"/>
                  <a:pt x="1115661" y="3022407"/>
                  <a:pt x="1877661" y="2666419"/>
                </a:cubicBezTo>
                <a:cubicBezTo>
                  <a:pt x="2639661" y="2310431"/>
                  <a:pt x="3214359" y="1323903"/>
                  <a:pt x="4571999" y="879500"/>
                </a:cubicBezTo>
                <a:cubicBezTo>
                  <a:pt x="5929639" y="435097"/>
                  <a:pt x="8962516" y="96559"/>
                  <a:pt x="10023499" y="0"/>
                </a:cubicBezTo>
              </a:path>
            </a:pathLst>
          </a:custGeom>
          <a:noFill/>
          <a:ln w="5715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9"/>
          </a:p>
        </p:txBody>
      </p:sp>
      <p:sp>
        <p:nvSpPr>
          <p:cNvPr id="26" name="TextBox 25"/>
          <p:cNvSpPr txBox="1"/>
          <p:nvPr/>
        </p:nvSpPr>
        <p:spPr>
          <a:xfrm rot="16200000">
            <a:off x="-172741" y="3260074"/>
            <a:ext cx="1344511" cy="466570"/>
          </a:xfrm>
          <a:prstGeom prst="rect">
            <a:avLst/>
          </a:prstGeom>
          <a:noFill/>
        </p:spPr>
        <p:txBody>
          <a:bodyPr wrap="none" lIns="134481" tIns="107585" rIns="134481" bIns="107585" rtlCol="0">
            <a:spAutoFit/>
          </a:bodyPr>
          <a:lstStyle/>
          <a:p>
            <a:pPr>
              <a:lnSpc>
                <a:spcPct val="90000"/>
              </a:lnSpc>
            </a:pPr>
            <a:r>
              <a:rPr lang="en-US" sz="1800" dirty="0">
                <a:solidFill>
                  <a:schemeClr val="accent4"/>
                </a:solidFill>
                <a:latin typeface="Arial" panose="020B0604020202020204" pitchFamily="34" charset="0"/>
                <a:cs typeface="Arial" panose="020B0604020202020204" pitchFamily="34" charset="0"/>
              </a:rPr>
              <a:t>Value gain</a:t>
            </a:r>
          </a:p>
        </p:txBody>
      </p:sp>
      <p:sp>
        <p:nvSpPr>
          <p:cNvPr id="29" name="TextBox 28"/>
          <p:cNvSpPr txBox="1"/>
          <p:nvPr/>
        </p:nvSpPr>
        <p:spPr>
          <a:xfrm>
            <a:off x="867775" y="2313131"/>
            <a:ext cx="1464223" cy="715869"/>
          </a:xfrm>
          <a:prstGeom prst="rect">
            <a:avLst/>
          </a:prstGeom>
          <a:noFill/>
        </p:spPr>
        <p:txBody>
          <a:bodyPr wrap="none" lIns="134481" tIns="107585" rIns="134481" bIns="107585" rtlCol="0">
            <a:spAutoFit/>
          </a:bodyPr>
          <a:lstStyle/>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Desktop</a:t>
            </a:r>
          </a:p>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On premise</a:t>
            </a:r>
          </a:p>
        </p:txBody>
      </p:sp>
      <p:sp>
        <p:nvSpPr>
          <p:cNvPr id="30" name="TextBox 29"/>
          <p:cNvSpPr txBox="1"/>
          <p:nvPr/>
        </p:nvSpPr>
        <p:spPr>
          <a:xfrm>
            <a:off x="5367181" y="1919859"/>
            <a:ext cx="2002896" cy="1463766"/>
          </a:xfrm>
          <a:prstGeom prst="rect">
            <a:avLst/>
          </a:prstGeom>
          <a:noFill/>
        </p:spPr>
        <p:txBody>
          <a:bodyPr wrap="none" lIns="134481" tIns="107585" rIns="134481" bIns="107585" rtlCol="0">
            <a:spAutoFit/>
          </a:bodyPr>
          <a:lstStyle/>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“in” Office 365</a:t>
            </a:r>
          </a:p>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“on” Azure Cloud</a:t>
            </a:r>
          </a:p>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“with” Services</a:t>
            </a:r>
          </a:p>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On all devices</a:t>
            </a:r>
          </a:p>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Across platforms</a:t>
            </a:r>
          </a:p>
        </p:txBody>
      </p:sp>
      <p:sp>
        <p:nvSpPr>
          <p:cNvPr id="31" name="TextBox 30"/>
          <p:cNvSpPr txBox="1"/>
          <p:nvPr/>
        </p:nvSpPr>
        <p:spPr>
          <a:xfrm>
            <a:off x="4646929" y="3419463"/>
            <a:ext cx="3416680" cy="466570"/>
          </a:xfrm>
          <a:prstGeom prst="rect">
            <a:avLst/>
          </a:prstGeom>
          <a:noFill/>
        </p:spPr>
        <p:txBody>
          <a:bodyPr wrap="none" lIns="134481" tIns="107585" rIns="134481" bIns="107585" rtlCol="0">
            <a:spAutoFit/>
          </a:bodyPr>
          <a:lstStyle/>
          <a:p>
            <a:pPr>
              <a:lnSpc>
                <a:spcPct val="90000"/>
              </a:lnSpc>
            </a:pP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rPr>
              <a:t>Continuous functional value </a:t>
            </a:r>
            <a:r>
              <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sym typeface="Wingdings" panose="05000000000000000000" pitchFamily="2" charset="2"/>
              </a:rPr>
              <a:t></a:t>
            </a:r>
            <a:endParaRPr lang="en-US" sz="1800" dirty="0">
              <a:gradFill>
                <a:gsLst>
                  <a:gs pos="2917">
                    <a:schemeClr val="tx1"/>
                  </a:gs>
                  <a:gs pos="30000">
                    <a:schemeClr val="tx1"/>
                  </a:gs>
                </a:gsLst>
                <a:lin ang="5400000" scaled="0"/>
              </a:gradFill>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pPr>
              <a:defRPr/>
            </a:pPr>
            <a:fld id="{DEE7FDE2-EF86-4B8C-9DDF-888A7307F09D}" type="datetime1">
              <a:rPr lang="en-US" smtClean="0"/>
              <a:t>1/8/2016</a:t>
            </a:fld>
            <a:endParaRPr lang="en-US" dirty="0"/>
          </a:p>
        </p:txBody>
      </p:sp>
      <p:sp>
        <p:nvSpPr>
          <p:cNvPr id="4" name="Footer Placeholder 3"/>
          <p:cNvSpPr>
            <a:spLocks noGrp="1"/>
          </p:cNvSpPr>
          <p:nvPr>
            <p:ph type="ftr" sz="quarter" idx="11"/>
          </p:nvPr>
        </p:nvSpPr>
        <p:spPr/>
        <p:txBody>
          <a:bodyPr/>
          <a:lstStyle/>
          <a:p>
            <a:pPr>
              <a:defRPr/>
            </a:pPr>
            <a:r>
              <a:rPr lang="en-US" smtClean="0"/>
              <a:t>Why Upgrade Your Microsoft Dynamics NAV Solution?</a:t>
            </a:r>
            <a:endParaRPr lang="en-US"/>
          </a:p>
        </p:txBody>
      </p:sp>
      <p:sp>
        <p:nvSpPr>
          <p:cNvPr id="6" name="Slide Number Placeholder 5"/>
          <p:cNvSpPr>
            <a:spLocks noGrp="1"/>
          </p:cNvSpPr>
          <p:nvPr>
            <p:ph type="sldNum" sz="quarter" idx="12"/>
          </p:nvPr>
        </p:nvSpPr>
        <p:spPr/>
        <p:txBody>
          <a:bodyPr/>
          <a:lstStyle/>
          <a:p>
            <a:pPr>
              <a:defRPr/>
            </a:pPr>
            <a:fld id="{61221501-760F-4B66-9958-64DC5B16F2DD}" type="slidenum">
              <a:rPr lang="en-US" smtClean="0"/>
              <a:pPr>
                <a:defRPr/>
              </a:pPr>
              <a:t>6</a:t>
            </a:fld>
            <a:endParaRPr lang="en-US" dirty="0"/>
          </a:p>
        </p:txBody>
      </p:sp>
    </p:spTree>
    <p:extLst>
      <p:ext uri="{BB962C8B-B14F-4D97-AF65-F5344CB8AC3E}">
        <p14:creationId xmlns:p14="http://schemas.microsoft.com/office/powerpoint/2010/main" val="3838983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02549" y="891190"/>
            <a:ext cx="4980916" cy="3741533"/>
            <a:chOff x="275480" y="1211583"/>
            <a:chExt cx="6774391" cy="5485627"/>
          </a:xfrm>
        </p:grpSpPr>
        <p:sp>
          <p:nvSpPr>
            <p:cNvPr id="23" name="Rectangle 22"/>
            <p:cNvSpPr/>
            <p:nvPr/>
          </p:nvSpPr>
          <p:spPr bwMode="auto">
            <a:xfrm>
              <a:off x="275480" y="3106510"/>
              <a:ext cx="1660899" cy="62621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ln w="18415" cmpd="sng">
                    <a:noFill/>
                    <a:prstDash val="solid"/>
                  </a:ln>
                  <a:gradFill>
                    <a:gsLst>
                      <a:gs pos="22124">
                        <a:srgbClr val="FFFFFF"/>
                      </a:gs>
                      <a:gs pos="62000">
                        <a:srgbClr val="FFFFFF"/>
                      </a:gs>
                    </a:gsLst>
                    <a:lin ang="5400000" scaled="0"/>
                  </a:gradFill>
                  <a:latin typeface="Arial" panose="020B0604020202020204" pitchFamily="34" charset="0"/>
                  <a:cs typeface="Arial" panose="020B0604020202020204" pitchFamily="34" charset="0"/>
                </a:rPr>
                <a:t>NAV 2009 R2</a:t>
              </a:r>
            </a:p>
          </p:txBody>
        </p:sp>
        <p:sp>
          <p:nvSpPr>
            <p:cNvPr id="24" name="Rectangle 23"/>
            <p:cNvSpPr/>
            <p:nvPr/>
          </p:nvSpPr>
          <p:spPr bwMode="auto">
            <a:xfrm>
              <a:off x="1979977" y="3106510"/>
              <a:ext cx="1660899" cy="62621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ln w="18415" cmpd="sng">
                    <a:noFill/>
                    <a:prstDash val="solid"/>
                  </a:ln>
                  <a:gradFill>
                    <a:gsLst>
                      <a:gs pos="22124">
                        <a:srgbClr val="FFFFFF"/>
                      </a:gs>
                      <a:gs pos="62000">
                        <a:srgbClr val="FFFFFF"/>
                      </a:gs>
                    </a:gsLst>
                    <a:lin ang="5400000" scaled="0"/>
                  </a:gradFill>
                  <a:latin typeface="Arial" panose="020B0604020202020204" pitchFamily="34" charset="0"/>
                  <a:cs typeface="Arial" panose="020B0604020202020204" pitchFamily="34" charset="0"/>
                </a:rPr>
                <a:t>NAV 2013</a:t>
              </a:r>
            </a:p>
          </p:txBody>
        </p:sp>
        <p:sp>
          <p:nvSpPr>
            <p:cNvPr id="25" name="Rectangle 24"/>
            <p:cNvSpPr/>
            <p:nvPr/>
          </p:nvSpPr>
          <p:spPr bwMode="auto">
            <a:xfrm>
              <a:off x="3684474" y="3106510"/>
              <a:ext cx="1660899" cy="62621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ln w="18415" cmpd="sng">
                    <a:noFill/>
                    <a:prstDash val="solid"/>
                  </a:ln>
                  <a:gradFill>
                    <a:gsLst>
                      <a:gs pos="22124">
                        <a:srgbClr val="FFFFFF"/>
                      </a:gs>
                      <a:gs pos="62000">
                        <a:srgbClr val="FFFFFF"/>
                      </a:gs>
                    </a:gsLst>
                    <a:lin ang="5400000" scaled="0"/>
                  </a:gradFill>
                  <a:latin typeface="Arial" panose="020B0604020202020204" pitchFamily="34" charset="0"/>
                  <a:cs typeface="Arial" panose="020B0604020202020204" pitchFamily="34" charset="0"/>
                </a:rPr>
                <a:t>NAV 2013 R2</a:t>
              </a:r>
            </a:p>
          </p:txBody>
        </p:sp>
        <p:sp>
          <p:nvSpPr>
            <p:cNvPr id="26" name="Rectangle 25"/>
            <p:cNvSpPr/>
            <p:nvPr/>
          </p:nvSpPr>
          <p:spPr bwMode="auto">
            <a:xfrm>
              <a:off x="5388972" y="3106510"/>
              <a:ext cx="1660899" cy="62621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22124">
                        <a:srgbClr val="FFFFFF"/>
                      </a:gs>
                      <a:gs pos="62000">
                        <a:srgbClr val="FFFFFF"/>
                      </a:gs>
                    </a:gsLst>
                    <a:lin ang="5400000" scaled="0"/>
                  </a:gradFill>
                  <a:latin typeface="Arial" panose="020B0604020202020204" pitchFamily="34" charset="0"/>
                  <a:cs typeface="Arial" panose="020B0604020202020204" pitchFamily="34" charset="0"/>
                </a:rPr>
                <a:t>NAV 2015</a:t>
              </a:r>
            </a:p>
          </p:txBody>
        </p:sp>
        <p:sp>
          <p:nvSpPr>
            <p:cNvPr id="3" name="Rectangle 2"/>
            <p:cNvSpPr/>
            <p:nvPr/>
          </p:nvSpPr>
          <p:spPr bwMode="auto">
            <a:xfrm>
              <a:off x="275481" y="1211586"/>
              <a:ext cx="596821" cy="545632"/>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765" dirty="0">
                <a:gradFill>
                  <a:gsLst>
                    <a:gs pos="15929">
                      <a:srgbClr val="FFFFFF"/>
                    </a:gs>
                    <a:gs pos="49558">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4" name="Rectangle 3"/>
            <p:cNvSpPr/>
            <p:nvPr/>
          </p:nvSpPr>
          <p:spPr bwMode="auto">
            <a:xfrm>
              <a:off x="918949" y="1211586"/>
              <a:ext cx="3170689" cy="5456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471"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9" name="Rectangle 8"/>
            <p:cNvSpPr/>
            <p:nvPr/>
          </p:nvSpPr>
          <p:spPr bwMode="auto">
            <a:xfrm>
              <a:off x="4136287" y="1211585"/>
              <a:ext cx="596821" cy="54563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765"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10" name="Rectangle 9"/>
            <p:cNvSpPr/>
            <p:nvPr/>
          </p:nvSpPr>
          <p:spPr bwMode="auto">
            <a:xfrm>
              <a:off x="4779755" y="1211585"/>
              <a:ext cx="596821" cy="54563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765"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11" name="Rectangle 10"/>
            <p:cNvSpPr/>
            <p:nvPr/>
          </p:nvSpPr>
          <p:spPr bwMode="auto">
            <a:xfrm>
              <a:off x="5423222" y="1211584"/>
              <a:ext cx="596821" cy="54563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765"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12" name="Rectangle 11"/>
            <p:cNvSpPr/>
            <p:nvPr/>
          </p:nvSpPr>
          <p:spPr bwMode="auto">
            <a:xfrm>
              <a:off x="6066689" y="1211583"/>
              <a:ext cx="596821" cy="54563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765"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cxnSp>
          <p:nvCxnSpPr>
            <p:cNvPr id="82" name="Straight Connector 81"/>
            <p:cNvCxnSpPr/>
            <p:nvPr/>
          </p:nvCxnSpPr>
          <p:spPr>
            <a:xfrm>
              <a:off x="5694463" y="1788622"/>
              <a:ext cx="0" cy="749929"/>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4559536" y="2533446"/>
              <a:ext cx="1134108" cy="0"/>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4514923" y="2532489"/>
              <a:ext cx="0" cy="605426"/>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388010" y="1788621"/>
              <a:ext cx="0" cy="764214"/>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6219421" y="2532489"/>
              <a:ext cx="0" cy="605426"/>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5095500" y="1788621"/>
              <a:ext cx="0" cy="499932"/>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2749011" y="2279482"/>
              <a:ext cx="2320117" cy="0"/>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2695950" y="2273474"/>
              <a:ext cx="0" cy="864441"/>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bwMode="auto">
            <a:xfrm>
              <a:off x="275480" y="3723494"/>
              <a:ext cx="1660899" cy="297371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endParaRPr lang="en-GB" sz="1029" kern="0" dirty="0">
                <a:gradFill>
                  <a:gsLst>
                    <a:gs pos="18584">
                      <a:srgbClr val="292929"/>
                    </a:gs>
                    <a:gs pos="43000">
                      <a:srgbClr val="292929"/>
                    </a:gs>
                  </a:gsLst>
                  <a:lin ang="5400000" scaled="1"/>
                </a:gradFill>
                <a:latin typeface="Arial" panose="020B0604020202020204" pitchFamily="34" charset="0"/>
                <a:cs typeface="Arial" panose="020B0604020202020204" pitchFamily="34" charset="0"/>
              </a:endParaRPr>
            </a:p>
          </p:txBody>
        </p:sp>
        <p:sp>
          <p:nvSpPr>
            <p:cNvPr id="98" name="Rectangle 97"/>
            <p:cNvSpPr/>
            <p:nvPr/>
          </p:nvSpPr>
          <p:spPr bwMode="auto">
            <a:xfrm>
              <a:off x="1979977" y="3723494"/>
              <a:ext cx="1660899" cy="297371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endPar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endParaRPr>
            </a:p>
          </p:txBody>
        </p:sp>
        <p:sp>
          <p:nvSpPr>
            <p:cNvPr id="99" name="Rectangle 98"/>
            <p:cNvSpPr/>
            <p:nvPr/>
          </p:nvSpPr>
          <p:spPr bwMode="auto">
            <a:xfrm>
              <a:off x="3684475" y="3723494"/>
              <a:ext cx="1660899" cy="297371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endParaRPr lang="en-GB" sz="1029" kern="0" dirty="0">
                <a:gradFill>
                  <a:gsLst>
                    <a:gs pos="18584">
                      <a:srgbClr val="292929"/>
                    </a:gs>
                    <a:gs pos="43000">
                      <a:srgbClr val="292929"/>
                    </a:gs>
                  </a:gsLst>
                  <a:lin ang="5400000" scaled="1"/>
                </a:gradFill>
                <a:latin typeface="Arial" panose="020B0604020202020204" pitchFamily="34" charset="0"/>
                <a:cs typeface="Arial" panose="020B0604020202020204" pitchFamily="34" charset="0"/>
              </a:endParaRPr>
            </a:p>
          </p:txBody>
        </p:sp>
        <p:sp>
          <p:nvSpPr>
            <p:cNvPr id="100" name="Rectangle 99"/>
            <p:cNvSpPr/>
            <p:nvPr/>
          </p:nvSpPr>
          <p:spPr bwMode="auto">
            <a:xfrm>
              <a:off x="5388972" y="3723494"/>
              <a:ext cx="1660899" cy="297371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endParaRPr lang="en-GB" sz="1029" kern="0" dirty="0">
                <a:gradFill>
                  <a:gsLst>
                    <a:gs pos="18584">
                      <a:srgbClr val="292929"/>
                    </a:gs>
                    <a:gs pos="43000">
                      <a:srgbClr val="292929"/>
                    </a:gs>
                  </a:gsLst>
                  <a:lin ang="5400000" scaled="1"/>
                </a:gradFill>
                <a:latin typeface="Arial" panose="020B0604020202020204" pitchFamily="34" charset="0"/>
                <a:cs typeface="Arial" panose="020B0604020202020204" pitchFamily="34" charset="0"/>
              </a:endParaRPr>
            </a:p>
          </p:txBody>
        </p:sp>
        <p:cxnSp>
          <p:nvCxnSpPr>
            <p:cNvPr id="112" name="Straight Connector 111"/>
            <p:cNvCxnSpPr/>
            <p:nvPr/>
          </p:nvCxnSpPr>
          <p:spPr>
            <a:xfrm flipH="1">
              <a:off x="4441835" y="1788620"/>
              <a:ext cx="0" cy="224200"/>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1115233" y="2025518"/>
              <a:ext cx="3326602" cy="0"/>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1115233" y="2026652"/>
              <a:ext cx="0" cy="1111263"/>
            </a:xfrm>
            <a:prstGeom prst="line">
              <a:avLst/>
            </a:prstGeom>
            <a:ln w="57150" cap="rnd">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25" name="Rectangle 124"/>
            <p:cNvSpPr/>
            <p:nvPr/>
          </p:nvSpPr>
          <p:spPr bwMode="auto">
            <a:xfrm>
              <a:off x="275481" y="1211586"/>
              <a:ext cx="596821" cy="545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25664">
                        <a:srgbClr val="FFFFFF"/>
                      </a:gs>
                      <a:gs pos="49558">
                        <a:srgbClr val="FFFFFF"/>
                      </a:gs>
                    </a:gsLst>
                    <a:lin ang="5400000" scaled="0"/>
                  </a:gradFill>
                  <a:latin typeface="Arial" panose="020B0604020202020204" pitchFamily="34" charset="0"/>
                  <a:ea typeface="Segoe UI" pitchFamily="34" charset="0"/>
                  <a:cs typeface="Arial" panose="020B0604020202020204" pitchFamily="34" charset="0"/>
                </a:rPr>
                <a:t>‘87</a:t>
              </a:r>
            </a:p>
          </p:txBody>
        </p:sp>
        <p:sp>
          <p:nvSpPr>
            <p:cNvPr id="127" name="Rectangle 126"/>
            <p:cNvSpPr/>
            <p:nvPr/>
          </p:nvSpPr>
          <p:spPr bwMode="auto">
            <a:xfrm>
              <a:off x="4136287" y="1211585"/>
              <a:ext cx="596821" cy="545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765" dirty="0">
                  <a:gradFill>
                    <a:gsLst>
                      <a:gs pos="39823">
                        <a:srgbClr val="292929"/>
                      </a:gs>
                      <a:gs pos="54000">
                        <a:srgbClr val="292929"/>
                      </a:gs>
                    </a:gsLst>
                    <a:lin ang="5400000" scaled="0"/>
                  </a:gradFill>
                  <a:latin typeface="Arial" panose="020B0604020202020204" pitchFamily="34" charset="0"/>
                  <a:ea typeface="Segoe UI" pitchFamily="34" charset="0"/>
                  <a:cs typeface="Arial" panose="020B0604020202020204" pitchFamily="34" charset="0"/>
                </a:rPr>
                <a:t>‘10</a:t>
              </a:r>
            </a:p>
          </p:txBody>
        </p:sp>
        <p:sp>
          <p:nvSpPr>
            <p:cNvPr id="128" name="Rectangle 127"/>
            <p:cNvSpPr/>
            <p:nvPr/>
          </p:nvSpPr>
          <p:spPr bwMode="auto">
            <a:xfrm>
              <a:off x="4779754" y="1211585"/>
              <a:ext cx="596821" cy="545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765" dirty="0">
                  <a:gradFill>
                    <a:gsLst>
                      <a:gs pos="39823">
                        <a:srgbClr val="292929"/>
                      </a:gs>
                      <a:gs pos="54000">
                        <a:srgbClr val="292929"/>
                      </a:gs>
                    </a:gsLst>
                    <a:lin ang="5400000" scaled="0"/>
                  </a:gradFill>
                  <a:latin typeface="Arial" panose="020B0604020202020204" pitchFamily="34" charset="0"/>
                  <a:ea typeface="Segoe UI" pitchFamily="34" charset="0"/>
                  <a:cs typeface="Arial" panose="020B0604020202020204" pitchFamily="34" charset="0"/>
                </a:rPr>
                <a:t>‘12</a:t>
              </a:r>
            </a:p>
          </p:txBody>
        </p:sp>
        <p:sp>
          <p:nvSpPr>
            <p:cNvPr id="129" name="Rectangle 128"/>
            <p:cNvSpPr/>
            <p:nvPr/>
          </p:nvSpPr>
          <p:spPr bwMode="auto">
            <a:xfrm>
              <a:off x="5423222" y="1211584"/>
              <a:ext cx="596821" cy="545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765" dirty="0">
                  <a:gradFill>
                    <a:gsLst>
                      <a:gs pos="39823">
                        <a:srgbClr val="292929"/>
                      </a:gs>
                      <a:gs pos="54000">
                        <a:srgbClr val="292929"/>
                      </a:gs>
                    </a:gsLst>
                    <a:lin ang="5400000" scaled="0"/>
                  </a:gradFill>
                  <a:latin typeface="Arial" panose="020B0604020202020204" pitchFamily="34" charset="0"/>
                  <a:ea typeface="Segoe UI" pitchFamily="34" charset="0"/>
                  <a:cs typeface="Arial" panose="020B0604020202020204" pitchFamily="34" charset="0"/>
                </a:rPr>
                <a:t>‘13</a:t>
              </a:r>
            </a:p>
          </p:txBody>
        </p:sp>
        <p:sp>
          <p:nvSpPr>
            <p:cNvPr id="130" name="Rectangle 129"/>
            <p:cNvSpPr/>
            <p:nvPr/>
          </p:nvSpPr>
          <p:spPr bwMode="auto">
            <a:xfrm>
              <a:off x="6066689" y="1211583"/>
              <a:ext cx="596821" cy="545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765" dirty="0">
                  <a:gradFill>
                    <a:gsLst>
                      <a:gs pos="39823">
                        <a:srgbClr val="292929"/>
                      </a:gs>
                      <a:gs pos="54000">
                        <a:srgbClr val="292929"/>
                      </a:gs>
                    </a:gsLst>
                    <a:lin ang="5400000" scaled="0"/>
                  </a:gradFill>
                  <a:latin typeface="Arial" panose="020B0604020202020204" pitchFamily="34" charset="0"/>
                  <a:ea typeface="Segoe UI" pitchFamily="34" charset="0"/>
                  <a:cs typeface="Arial" panose="020B0604020202020204" pitchFamily="34" charset="0"/>
                </a:rPr>
                <a:t>‘14</a:t>
              </a:r>
            </a:p>
          </p:txBody>
        </p:sp>
        <p:sp>
          <p:nvSpPr>
            <p:cNvPr id="135" name="Rectangle 134"/>
            <p:cNvSpPr/>
            <p:nvPr/>
          </p:nvSpPr>
          <p:spPr bwMode="auto">
            <a:xfrm>
              <a:off x="275480" y="3723494"/>
              <a:ext cx="1660899" cy="297371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Business data visualizations</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Integration </a:t>
              </a:r>
              <a:b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b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to Microsoft Dynamics CRM</a:t>
              </a:r>
            </a:p>
            <a:p>
              <a:pPr defTabSz="671995">
                <a:lnSpc>
                  <a:spcPct val="85000"/>
                </a:lnSpc>
                <a:spcBef>
                  <a:spcPts val="441"/>
                </a:spcBef>
                <a:buSzPct val="90000"/>
              </a:pPr>
              <a:r>
                <a:rPr lang="en-GB" sz="1029" kern="0" dirty="0" err="1">
                  <a:gradFill>
                    <a:gsLst>
                      <a:gs pos="2655">
                        <a:schemeClr val="tx1"/>
                      </a:gs>
                      <a:gs pos="18584">
                        <a:schemeClr val="tx1"/>
                      </a:gs>
                    </a:gsLst>
                    <a:lin ang="5400000" scaled="1"/>
                  </a:gradFill>
                  <a:latin typeface="Arial" panose="020B0604020202020204" pitchFamily="34" charset="0"/>
                  <a:cs typeface="Arial" panose="020B0604020202020204" pitchFamily="34" charset="0"/>
                </a:rPr>
                <a:t>RoleTailored</a:t>
              </a: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 </a:t>
              </a:r>
              <a:b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b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user access for hosted, remote, and roaming users</a:t>
              </a:r>
            </a:p>
          </p:txBody>
        </p:sp>
        <p:sp>
          <p:nvSpPr>
            <p:cNvPr id="136" name="Rectangle 135"/>
            <p:cNvSpPr/>
            <p:nvPr/>
          </p:nvSpPr>
          <p:spPr bwMode="auto">
            <a:xfrm>
              <a:off x="1979977" y="3723494"/>
              <a:ext cx="1660899" cy="29737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Substantial new functionality</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Web and SharePoint </a:t>
              </a:r>
              <a:b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b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user experience</a:t>
              </a:r>
            </a:p>
          </p:txBody>
        </p:sp>
        <p:sp>
          <p:nvSpPr>
            <p:cNvPr id="137" name="Rectangle 136"/>
            <p:cNvSpPr/>
            <p:nvPr/>
          </p:nvSpPr>
          <p:spPr bwMode="auto">
            <a:xfrm>
              <a:off x="3684475" y="3723494"/>
              <a:ext cx="1660899" cy="29737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“In” Office 365</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“On” Windows Azure</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Cash management</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Multi-tenancy</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Additional tools to support large scale hosting</a:t>
              </a:r>
            </a:p>
          </p:txBody>
        </p:sp>
        <p:sp>
          <p:nvSpPr>
            <p:cNvPr id="138" name="Rectangle 137"/>
            <p:cNvSpPr/>
            <p:nvPr/>
          </p:nvSpPr>
          <p:spPr bwMode="auto">
            <a:xfrm>
              <a:off x="5388972" y="3723494"/>
              <a:ext cx="1660899" cy="297371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Upgrade Tool</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Cash Management</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Devices</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Simplification</a:t>
              </a:r>
            </a:p>
            <a:p>
              <a:pPr defTabSz="671995">
                <a:lnSpc>
                  <a:spcPct val="85000"/>
                </a:lnSpc>
                <a:spcBef>
                  <a:spcPts val="441"/>
                </a:spcBef>
                <a:buSzPct val="90000"/>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One Microsoft</a:t>
              </a:r>
            </a:p>
            <a:p>
              <a:pPr marL="130711" indent="-130711" defTabSz="671995">
                <a:lnSpc>
                  <a:spcPct val="85000"/>
                </a:lnSpc>
                <a:spcBef>
                  <a:spcPts val="441"/>
                </a:spcBef>
                <a:buSzPct val="90000"/>
                <a:buFont typeface="Arial" panose="020B0604020202020204" pitchFamily="34" charset="0"/>
                <a:buChar char="•"/>
                <a:defRPr/>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Office 365 integration</a:t>
              </a:r>
            </a:p>
            <a:p>
              <a:pPr marL="130711" indent="-130711" defTabSz="671995">
                <a:lnSpc>
                  <a:spcPct val="85000"/>
                </a:lnSpc>
                <a:spcBef>
                  <a:spcPts val="441"/>
                </a:spcBef>
                <a:buSzPct val="90000"/>
                <a:buFont typeface="Arial" panose="020B0604020202020204" pitchFamily="34" charset="0"/>
                <a:buChar char="•"/>
                <a:defRPr/>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Document reporting</a:t>
              </a:r>
            </a:p>
            <a:p>
              <a:pPr marL="130711" indent="-130711" defTabSz="671995">
                <a:lnSpc>
                  <a:spcPct val="85000"/>
                </a:lnSpc>
                <a:spcBef>
                  <a:spcPts val="441"/>
                </a:spcBef>
                <a:buSzPct val="90000"/>
                <a:buFont typeface="Arial" panose="020B0604020202020204" pitchFamily="34" charset="0"/>
                <a:buChar char="•"/>
                <a:defRPr/>
              </a:pPr>
              <a:r>
                <a:rPr lang="en-GB" sz="1029" kern="0" dirty="0">
                  <a:gradFill>
                    <a:gsLst>
                      <a:gs pos="2655">
                        <a:schemeClr val="tx1"/>
                      </a:gs>
                      <a:gs pos="18584">
                        <a:schemeClr val="tx1"/>
                      </a:gs>
                    </a:gsLst>
                    <a:lin ang="5400000" scaled="1"/>
                  </a:gradFill>
                  <a:latin typeface="Arial" panose="020B0604020202020204" pitchFamily="34" charset="0"/>
                  <a:cs typeface="Arial" panose="020B0604020202020204" pitchFamily="34" charset="0"/>
                </a:rPr>
                <a:t>Power BI</a:t>
              </a:r>
            </a:p>
          </p:txBody>
        </p:sp>
        <p:sp>
          <p:nvSpPr>
            <p:cNvPr id="66" name="Rectangle 65"/>
            <p:cNvSpPr/>
            <p:nvPr/>
          </p:nvSpPr>
          <p:spPr bwMode="auto">
            <a:xfrm>
              <a:off x="4136287" y="1211589"/>
              <a:ext cx="596821" cy="54563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rPr>
                <a:t>‘10</a:t>
              </a:r>
            </a:p>
          </p:txBody>
        </p:sp>
        <p:sp>
          <p:nvSpPr>
            <p:cNvPr id="68" name="Rectangle 67"/>
            <p:cNvSpPr/>
            <p:nvPr/>
          </p:nvSpPr>
          <p:spPr bwMode="auto">
            <a:xfrm>
              <a:off x="4779754" y="1211589"/>
              <a:ext cx="596821" cy="54563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rPr>
                <a:t>‘12</a:t>
              </a:r>
            </a:p>
          </p:txBody>
        </p:sp>
        <p:sp>
          <p:nvSpPr>
            <p:cNvPr id="70" name="Rectangle 69"/>
            <p:cNvSpPr/>
            <p:nvPr/>
          </p:nvSpPr>
          <p:spPr bwMode="auto">
            <a:xfrm>
              <a:off x="5423222" y="1211588"/>
              <a:ext cx="596821" cy="54563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rPr>
                <a:t>‘13</a:t>
              </a:r>
            </a:p>
          </p:txBody>
        </p:sp>
        <p:sp>
          <p:nvSpPr>
            <p:cNvPr id="72" name="Rectangle 71"/>
            <p:cNvSpPr/>
            <p:nvPr/>
          </p:nvSpPr>
          <p:spPr bwMode="auto">
            <a:xfrm>
              <a:off x="6066689" y="1211587"/>
              <a:ext cx="596821" cy="54563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rPr>
                <a:t>‘14</a:t>
              </a:r>
            </a:p>
          </p:txBody>
        </p:sp>
      </p:grpSp>
      <p:sp>
        <p:nvSpPr>
          <p:cNvPr id="2" name="Title 1"/>
          <p:cNvSpPr>
            <a:spLocks noGrp="1"/>
          </p:cNvSpPr>
          <p:nvPr>
            <p:ph type="ctrTitle"/>
          </p:nvPr>
        </p:nvSpPr>
        <p:spPr>
          <a:xfrm>
            <a:off x="598035" y="66828"/>
            <a:ext cx="7887342" cy="923408"/>
          </a:xfrm>
        </p:spPr>
        <p:txBody>
          <a:bodyPr>
            <a:noAutofit/>
          </a:bodyPr>
          <a:lstStyle/>
          <a:p>
            <a:r>
              <a:rPr lang="en-US" sz="2400" dirty="0" smtClean="0"/>
              <a:t>Continued Investment to Microsoft Dynamics NAV </a:t>
            </a:r>
            <a:endParaRPr lang="en-US" sz="2400" dirty="0"/>
          </a:p>
        </p:txBody>
      </p:sp>
      <p:sp>
        <p:nvSpPr>
          <p:cNvPr id="5" name="Date Placeholder 4"/>
          <p:cNvSpPr>
            <a:spLocks noGrp="1"/>
          </p:cNvSpPr>
          <p:nvPr>
            <p:ph type="dt" sz="half" idx="14"/>
          </p:nvPr>
        </p:nvSpPr>
        <p:spPr/>
        <p:txBody>
          <a:bodyPr/>
          <a:lstStyle/>
          <a:p>
            <a:fld id="{3F4381A7-79B5-43D7-B2D6-2F22FD80C7FA}" type="datetime1">
              <a:rPr lang="en-US" smtClean="0"/>
              <a:t>1/8/2016</a:t>
            </a:fld>
            <a:endParaRPr lang="en-US"/>
          </a:p>
        </p:txBody>
      </p:sp>
      <p:sp>
        <p:nvSpPr>
          <p:cNvPr id="6" name="Footer Placeholder 5"/>
          <p:cNvSpPr>
            <a:spLocks noGrp="1"/>
          </p:cNvSpPr>
          <p:nvPr>
            <p:ph type="ftr" sz="quarter" idx="15"/>
          </p:nvPr>
        </p:nvSpPr>
        <p:spPr/>
        <p:txBody>
          <a:bodyPr/>
          <a:lstStyle/>
          <a:p>
            <a:r>
              <a:rPr lang="en-US" noProof="0" smtClean="0"/>
              <a:t>Why Upgrade Your Microsoft Dynamics NAV Solution?</a:t>
            </a:r>
            <a:endParaRPr lang="en-US" noProof="0" dirty="0"/>
          </a:p>
        </p:txBody>
      </p:sp>
      <p:sp>
        <p:nvSpPr>
          <p:cNvPr id="20" name="Slide Number Placeholder 19"/>
          <p:cNvSpPr>
            <a:spLocks noGrp="1"/>
          </p:cNvSpPr>
          <p:nvPr>
            <p:ph type="sldNum" sz="quarter" idx="16"/>
          </p:nvPr>
        </p:nvSpPr>
        <p:spPr/>
        <p:txBody>
          <a:bodyPr/>
          <a:lstStyle/>
          <a:p>
            <a:fld id="{2F3C97D9-29AA-4175-B7F9-8521FC89D3E0}" type="slidenum">
              <a:rPr lang="en-US" smtClean="0"/>
              <a:t>7</a:t>
            </a:fld>
            <a:endParaRPr lang="en-US"/>
          </a:p>
        </p:txBody>
      </p:sp>
      <p:sp>
        <p:nvSpPr>
          <p:cNvPr id="21" name="Content Placeholder 20"/>
          <p:cNvSpPr>
            <a:spLocks noGrp="1"/>
          </p:cNvSpPr>
          <p:nvPr>
            <p:ph idx="1"/>
          </p:nvPr>
        </p:nvSpPr>
        <p:spPr/>
        <p:txBody>
          <a:bodyPr/>
          <a:lstStyle/>
          <a:p>
            <a:endParaRPr lang="en-US" dirty="0"/>
          </a:p>
        </p:txBody>
      </p:sp>
      <p:sp>
        <p:nvSpPr>
          <p:cNvPr id="27" name="Rectangle 26"/>
          <p:cNvSpPr/>
          <p:nvPr/>
        </p:nvSpPr>
        <p:spPr bwMode="auto">
          <a:xfrm>
            <a:off x="5215520" y="2284448"/>
            <a:ext cx="1221186" cy="460427"/>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22124">
                      <a:srgbClr val="FFFFFF"/>
                    </a:gs>
                    <a:gs pos="62000">
                      <a:srgbClr val="FFFFFF"/>
                    </a:gs>
                  </a:gsLst>
                  <a:lin ang="5400000" scaled="0"/>
                </a:gradFill>
                <a:latin typeface="Arial" panose="020B0604020202020204" pitchFamily="34" charset="0"/>
                <a:cs typeface="Arial" panose="020B0604020202020204" pitchFamily="34" charset="0"/>
              </a:rPr>
              <a:t>NAV 2016</a:t>
            </a:r>
          </a:p>
        </p:txBody>
      </p:sp>
      <p:grpSp>
        <p:nvGrpSpPr>
          <p:cNvPr id="19" name="Group 18"/>
          <p:cNvGrpSpPr/>
          <p:nvPr/>
        </p:nvGrpSpPr>
        <p:grpSpPr>
          <a:xfrm>
            <a:off x="6468762" y="2284448"/>
            <a:ext cx="2474429" cy="460427"/>
            <a:chOff x="8797965" y="3106510"/>
            <a:chExt cx="3365395" cy="626213"/>
          </a:xfrm>
          <a:solidFill>
            <a:schemeClr val="accent1">
              <a:lumMod val="75000"/>
            </a:schemeClr>
          </a:solidFill>
        </p:grpSpPr>
        <p:sp>
          <p:nvSpPr>
            <p:cNvPr id="28" name="Rectangle 27"/>
            <p:cNvSpPr/>
            <p:nvPr/>
          </p:nvSpPr>
          <p:spPr bwMode="auto">
            <a:xfrm>
              <a:off x="8797965" y="3106510"/>
              <a:ext cx="1660898" cy="62621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22124">
                        <a:srgbClr val="FFFFFF"/>
                      </a:gs>
                      <a:gs pos="62000">
                        <a:srgbClr val="FFFFFF"/>
                      </a:gs>
                    </a:gsLst>
                    <a:lin ang="5400000" scaled="0"/>
                  </a:gradFill>
                  <a:latin typeface="Arial" panose="020B0604020202020204" pitchFamily="34" charset="0"/>
                  <a:cs typeface="Arial" panose="020B0604020202020204" pitchFamily="34" charset="0"/>
                </a:rPr>
                <a:t>NAV V Next</a:t>
              </a:r>
            </a:p>
          </p:txBody>
        </p:sp>
        <p:sp>
          <p:nvSpPr>
            <p:cNvPr id="29" name="Rectangle 28"/>
            <p:cNvSpPr/>
            <p:nvPr/>
          </p:nvSpPr>
          <p:spPr bwMode="auto">
            <a:xfrm>
              <a:off x="10502462" y="3106510"/>
              <a:ext cx="1660898" cy="62621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22124">
                        <a:srgbClr val="FFFFFF"/>
                      </a:gs>
                      <a:gs pos="62000">
                        <a:srgbClr val="FFFFFF"/>
                      </a:gs>
                    </a:gsLst>
                    <a:lin ang="5400000" scaled="0"/>
                  </a:gradFill>
                  <a:latin typeface="Arial" panose="020B0604020202020204" pitchFamily="34" charset="0"/>
                  <a:cs typeface="Arial" panose="020B0604020202020204" pitchFamily="34" charset="0"/>
                </a:rPr>
                <a:t>NAV Next + 1</a:t>
              </a:r>
            </a:p>
          </p:txBody>
        </p:sp>
      </p:grpSp>
      <p:sp>
        <p:nvSpPr>
          <p:cNvPr id="13" name="Rectangle 12"/>
          <p:cNvSpPr/>
          <p:nvPr/>
        </p:nvSpPr>
        <p:spPr bwMode="auto">
          <a:xfrm>
            <a:off x="4933688" y="891189"/>
            <a:ext cx="438817" cy="4011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765"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14" name="Rectangle 13"/>
          <p:cNvSpPr/>
          <p:nvPr/>
        </p:nvSpPr>
        <p:spPr bwMode="auto">
          <a:xfrm>
            <a:off x="5406802" y="891189"/>
            <a:ext cx="438817" cy="4011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765"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15" name="Rectangle 14"/>
          <p:cNvSpPr/>
          <p:nvPr/>
        </p:nvSpPr>
        <p:spPr bwMode="auto">
          <a:xfrm>
            <a:off x="5879914" y="891188"/>
            <a:ext cx="438817" cy="4011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765"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16" name="Rectangle 15"/>
          <p:cNvSpPr/>
          <p:nvPr/>
        </p:nvSpPr>
        <p:spPr bwMode="auto">
          <a:xfrm>
            <a:off x="6353028" y="891188"/>
            <a:ext cx="2331271" cy="401180"/>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endParaRPr lang="en-US" sz="1176"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32" name="Isosceles Triangle 31"/>
          <p:cNvSpPr/>
          <p:nvPr/>
        </p:nvSpPr>
        <p:spPr bwMode="auto">
          <a:xfrm rot="5400000">
            <a:off x="8634167" y="975617"/>
            <a:ext cx="401180" cy="232323"/>
          </a:xfrm>
          <a:prstGeom prst="triangle">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45" tIns="107556" rIns="134445" bIns="107556" numCol="1" spcCol="0" rtlCol="0" fromWordArt="0" anchor="t" anchorCtr="0" forceAA="0" compatLnSpc="1">
            <a:prstTxWarp prst="textNoShape">
              <a:avLst/>
            </a:prstTxWarp>
            <a:noAutofit/>
          </a:bodyPr>
          <a:lstStyle/>
          <a:p>
            <a:pPr algn="ctr" defTabSz="685515" fontAlgn="base">
              <a:lnSpc>
                <a:spcPct val="90000"/>
              </a:lnSpc>
              <a:spcBef>
                <a:spcPct val="0"/>
              </a:spcBef>
              <a:spcAft>
                <a:spcPct val="0"/>
              </a:spcAft>
            </a:pPr>
            <a:endParaRPr lang="en-US" sz="1103"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endParaRPr>
          </a:p>
        </p:txBody>
      </p:sp>
      <p:sp>
        <p:nvSpPr>
          <p:cNvPr id="101" name="Rectangle 100"/>
          <p:cNvSpPr/>
          <p:nvPr/>
        </p:nvSpPr>
        <p:spPr bwMode="auto">
          <a:xfrm>
            <a:off x="5215520" y="2738089"/>
            <a:ext cx="1221185" cy="189463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85714">
              <a:spcAft>
                <a:spcPts val="441"/>
              </a:spcAft>
            </a:pPr>
            <a:endParaRPr lang="da-DK" sz="1050" dirty="0">
              <a:solidFill>
                <a:srgbClr val="505050"/>
              </a:solidFill>
              <a:latin typeface="Arial" panose="020B0604020202020204" pitchFamily="34" charset="0"/>
              <a:cs typeface="Arial" panose="020B0604020202020204" pitchFamily="34" charset="0"/>
            </a:endParaRPr>
          </a:p>
        </p:txBody>
      </p:sp>
      <p:cxnSp>
        <p:nvCxnSpPr>
          <p:cNvPr id="74" name="Straight Connector 73"/>
          <p:cNvCxnSpPr/>
          <p:nvPr/>
        </p:nvCxnSpPr>
        <p:spPr>
          <a:xfrm>
            <a:off x="5124478" y="1321083"/>
            <a:ext cx="0" cy="552770"/>
          </a:xfrm>
          <a:prstGeom prst="line">
            <a:avLst/>
          </a:prstGeom>
          <a:ln w="57150" cap="rnd">
            <a:solidFill>
              <a:schemeClr val="accent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626210" y="1292369"/>
            <a:ext cx="467381" cy="360910"/>
            <a:chOff x="7652035" y="1757216"/>
            <a:chExt cx="635671" cy="490862"/>
          </a:xfrm>
        </p:grpSpPr>
        <p:cxnSp>
          <p:nvCxnSpPr>
            <p:cNvPr id="67" name="Straight Connector 66"/>
            <p:cNvCxnSpPr>
              <a:stCxn id="14" idx="2"/>
            </p:cNvCxnSpPr>
            <p:nvPr/>
          </p:nvCxnSpPr>
          <p:spPr>
            <a:xfrm>
              <a:off x="7652035" y="1757216"/>
              <a:ext cx="0" cy="490862"/>
            </a:xfrm>
            <a:prstGeom prst="line">
              <a:avLst/>
            </a:prstGeom>
            <a:ln w="57150" cap="rnd">
              <a:solidFill>
                <a:schemeClr val="accent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8287706" y="1757216"/>
              <a:ext cx="0" cy="224200"/>
            </a:xfrm>
            <a:prstGeom prst="line">
              <a:avLst/>
            </a:prstGeom>
            <a:ln w="57150" cap="rnd">
              <a:solidFill>
                <a:schemeClr val="accent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5" name="Straight Connector 74"/>
          <p:cNvCxnSpPr/>
          <p:nvPr/>
        </p:nvCxnSpPr>
        <p:spPr>
          <a:xfrm>
            <a:off x="5133814" y="1868720"/>
            <a:ext cx="703274" cy="0"/>
          </a:xfrm>
          <a:prstGeom prst="line">
            <a:avLst/>
          </a:prstGeom>
          <a:ln w="57150" cap="rnd">
            <a:solidFill>
              <a:schemeClr val="accent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5626210" y="1466550"/>
            <a:ext cx="2712064" cy="209819"/>
            <a:chOff x="7652035" y="1994113"/>
            <a:chExt cx="3688595" cy="285369"/>
          </a:xfrm>
        </p:grpSpPr>
        <p:cxnSp>
          <p:nvCxnSpPr>
            <p:cNvPr id="69" name="Straight Connector 68"/>
            <p:cNvCxnSpPr/>
            <p:nvPr/>
          </p:nvCxnSpPr>
          <p:spPr>
            <a:xfrm>
              <a:off x="7652035" y="2279482"/>
              <a:ext cx="2005828" cy="0"/>
            </a:xfrm>
            <a:prstGeom prst="line">
              <a:avLst/>
            </a:prstGeom>
            <a:ln w="57150" cap="rnd">
              <a:solidFill>
                <a:schemeClr val="accent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8287706" y="1994113"/>
              <a:ext cx="3052924" cy="0"/>
            </a:xfrm>
            <a:prstGeom prst="line">
              <a:avLst/>
            </a:prstGeom>
            <a:ln w="57150" cap="rnd">
              <a:solidFill>
                <a:schemeClr val="accent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6" name="Straight Connector 75"/>
          <p:cNvCxnSpPr/>
          <p:nvPr/>
        </p:nvCxnSpPr>
        <p:spPr>
          <a:xfrm>
            <a:off x="5826113" y="1868017"/>
            <a:ext cx="0" cy="445143"/>
          </a:xfrm>
          <a:prstGeom prst="line">
            <a:avLst/>
          </a:prstGeom>
          <a:ln w="57150" cap="rnd">
            <a:solidFill>
              <a:schemeClr val="accent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7051346" y="1472969"/>
            <a:ext cx="1286928" cy="811478"/>
            <a:chOff x="9590319" y="2002843"/>
            <a:chExt cx="1750311" cy="1103667"/>
          </a:xfrm>
        </p:grpSpPr>
        <p:cxnSp>
          <p:nvCxnSpPr>
            <p:cNvPr id="71" name="Straight Connector 70"/>
            <p:cNvCxnSpPr/>
            <p:nvPr/>
          </p:nvCxnSpPr>
          <p:spPr>
            <a:xfrm>
              <a:off x="9590319" y="2387757"/>
              <a:ext cx="0" cy="718752"/>
            </a:xfrm>
            <a:prstGeom prst="line">
              <a:avLst/>
            </a:prstGeom>
            <a:ln w="57150" cap="rnd">
              <a:solidFill>
                <a:schemeClr val="accent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1340630" y="2002843"/>
              <a:ext cx="0" cy="1103667"/>
            </a:xfrm>
            <a:prstGeom prst="line">
              <a:avLst/>
            </a:prstGeom>
            <a:ln w="57150" cap="rnd">
              <a:solidFill>
                <a:schemeClr val="accent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131" name="Rectangle 130"/>
          <p:cNvSpPr/>
          <p:nvPr/>
        </p:nvSpPr>
        <p:spPr bwMode="auto">
          <a:xfrm>
            <a:off x="4933688" y="891189"/>
            <a:ext cx="438817" cy="4011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21239">
                      <a:schemeClr val="tx1"/>
                    </a:gs>
                    <a:gs pos="39823">
                      <a:schemeClr val="tx1"/>
                    </a:gs>
                  </a:gsLst>
                  <a:lin ang="5400000" scaled="0"/>
                </a:gradFill>
                <a:latin typeface="Arial" panose="020B0604020202020204" pitchFamily="34" charset="0"/>
                <a:ea typeface="Segoe UI" pitchFamily="34" charset="0"/>
                <a:cs typeface="Arial" panose="020B0604020202020204" pitchFamily="34" charset="0"/>
              </a:rPr>
              <a:t>‘15</a:t>
            </a:r>
          </a:p>
        </p:txBody>
      </p:sp>
      <p:sp>
        <p:nvSpPr>
          <p:cNvPr id="132" name="Rectangle 131"/>
          <p:cNvSpPr/>
          <p:nvPr/>
        </p:nvSpPr>
        <p:spPr bwMode="auto">
          <a:xfrm>
            <a:off x="5406802" y="891189"/>
            <a:ext cx="438817" cy="4011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21239">
                      <a:schemeClr val="tx1"/>
                    </a:gs>
                    <a:gs pos="39823">
                      <a:schemeClr val="tx1"/>
                    </a:gs>
                  </a:gsLst>
                  <a:lin ang="5400000" scaled="0"/>
                </a:gradFill>
                <a:latin typeface="Arial" panose="020B0604020202020204" pitchFamily="34" charset="0"/>
                <a:ea typeface="Segoe UI" pitchFamily="34" charset="0"/>
                <a:cs typeface="Arial" panose="020B0604020202020204" pitchFamily="34" charset="0"/>
              </a:rPr>
              <a:t>‘16</a:t>
            </a:r>
          </a:p>
        </p:txBody>
      </p:sp>
      <p:sp>
        <p:nvSpPr>
          <p:cNvPr id="133" name="Rectangle 132"/>
          <p:cNvSpPr/>
          <p:nvPr/>
        </p:nvSpPr>
        <p:spPr bwMode="auto">
          <a:xfrm>
            <a:off x="5879914" y="891188"/>
            <a:ext cx="438817" cy="4011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21239">
                      <a:schemeClr val="tx1"/>
                    </a:gs>
                    <a:gs pos="39823">
                      <a:schemeClr val="tx1"/>
                    </a:gs>
                  </a:gsLst>
                  <a:lin ang="5400000" scaled="0"/>
                </a:gradFill>
                <a:latin typeface="Arial" panose="020B0604020202020204" pitchFamily="34" charset="0"/>
                <a:ea typeface="Segoe UI" pitchFamily="34" charset="0"/>
                <a:cs typeface="Arial" panose="020B0604020202020204" pitchFamily="34" charset="0"/>
              </a:rPr>
              <a:t>‘17</a:t>
            </a:r>
          </a:p>
        </p:txBody>
      </p:sp>
      <p:sp>
        <p:nvSpPr>
          <p:cNvPr id="139" name="Rectangle 138"/>
          <p:cNvSpPr/>
          <p:nvPr/>
        </p:nvSpPr>
        <p:spPr bwMode="auto">
          <a:xfrm>
            <a:off x="6468762" y="2738089"/>
            <a:ext cx="2472690" cy="189463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endParaRPr lang="en-GB" sz="1029" kern="0" dirty="0">
              <a:gradFill>
                <a:gsLst>
                  <a:gs pos="18584">
                    <a:srgbClr val="292929"/>
                  </a:gs>
                  <a:gs pos="43000">
                    <a:srgbClr val="292929"/>
                  </a:gs>
                </a:gsLst>
                <a:lin ang="5400000" scaled="1"/>
              </a:gradFill>
              <a:latin typeface="Arial" panose="020B0604020202020204" pitchFamily="34" charset="0"/>
              <a:cs typeface="Arial" panose="020B0604020202020204" pitchFamily="34" charset="0"/>
            </a:endParaRPr>
          </a:p>
        </p:txBody>
      </p:sp>
      <p:sp>
        <p:nvSpPr>
          <p:cNvPr id="147" name="Rectangle 146"/>
          <p:cNvSpPr/>
          <p:nvPr/>
        </p:nvSpPr>
        <p:spPr bwMode="auto">
          <a:xfrm>
            <a:off x="6353029" y="894684"/>
            <a:ext cx="2331271" cy="4011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solidFill>
                  <a:srgbClr val="FFFFFF"/>
                </a:solidFill>
                <a:latin typeface="Arial" panose="020B0604020202020204" pitchFamily="34" charset="0"/>
                <a:ea typeface="Segoe UI" pitchFamily="34" charset="0"/>
                <a:cs typeface="Arial" panose="020B0604020202020204" pitchFamily="34" charset="0"/>
              </a:rPr>
              <a:t>Continued investment</a:t>
            </a:r>
          </a:p>
        </p:txBody>
      </p:sp>
      <p:sp>
        <p:nvSpPr>
          <p:cNvPr id="73" name="Rectangle 72"/>
          <p:cNvSpPr/>
          <p:nvPr/>
        </p:nvSpPr>
        <p:spPr bwMode="auto">
          <a:xfrm>
            <a:off x="4928816" y="883709"/>
            <a:ext cx="438817" cy="401180"/>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rPr>
              <a:t>‘15</a:t>
            </a:r>
          </a:p>
        </p:txBody>
      </p:sp>
      <p:sp>
        <p:nvSpPr>
          <p:cNvPr id="77" name="Rectangle 76"/>
          <p:cNvSpPr/>
          <p:nvPr/>
        </p:nvSpPr>
        <p:spPr bwMode="auto">
          <a:xfrm>
            <a:off x="5406802" y="891191"/>
            <a:ext cx="438817" cy="401180"/>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rPr>
              <a:t>‘16</a:t>
            </a:r>
          </a:p>
        </p:txBody>
      </p:sp>
      <p:sp>
        <p:nvSpPr>
          <p:cNvPr id="78" name="Rectangle 77"/>
          <p:cNvSpPr/>
          <p:nvPr/>
        </p:nvSpPr>
        <p:spPr bwMode="auto">
          <a:xfrm>
            <a:off x="5888703" y="891965"/>
            <a:ext cx="438817" cy="401180"/>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685515" fontAlgn="base">
              <a:lnSpc>
                <a:spcPct val="90000"/>
              </a:lnSpc>
              <a:spcBef>
                <a:spcPct val="0"/>
              </a:spcBef>
              <a:spcAft>
                <a:spcPct val="0"/>
              </a:spcAft>
            </a:pPr>
            <a:r>
              <a:rPr lang="en-US" sz="1176" dirty="0">
                <a:gradFill>
                  <a:gsLst>
                    <a:gs pos="0">
                      <a:srgbClr val="FFFFFF"/>
                    </a:gs>
                    <a:gs pos="100000">
                      <a:srgbClr val="FFFFFF"/>
                    </a:gs>
                  </a:gsLst>
                  <a:lin ang="5400000" scaled="0"/>
                </a:gradFill>
                <a:latin typeface="Arial" panose="020B0604020202020204" pitchFamily="34" charset="0"/>
                <a:ea typeface="Segoe UI" pitchFamily="34" charset="0"/>
                <a:cs typeface="Arial" panose="020B0604020202020204" pitchFamily="34" charset="0"/>
              </a:rPr>
              <a:t>‘17</a:t>
            </a:r>
          </a:p>
        </p:txBody>
      </p:sp>
      <p:sp>
        <p:nvSpPr>
          <p:cNvPr id="79" name="Rectangle 78"/>
          <p:cNvSpPr/>
          <p:nvPr/>
        </p:nvSpPr>
        <p:spPr bwMode="auto">
          <a:xfrm>
            <a:off x="5215520" y="2738089"/>
            <a:ext cx="1221185" cy="2186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85714">
              <a:spcAft>
                <a:spcPts val="441"/>
              </a:spcAft>
            </a:pPr>
            <a:r>
              <a:rPr lang="en-US"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rPr>
              <a:t>Workflow</a:t>
            </a:r>
            <a:endParaRPr lang="da-DK"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endParaRPr>
          </a:p>
          <a:p>
            <a:pPr defTabSz="685714">
              <a:spcAft>
                <a:spcPts val="441"/>
              </a:spcAft>
            </a:pPr>
            <a:r>
              <a:rPr lang="en-US"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rPr>
              <a:t>Document management </a:t>
            </a:r>
            <a:br>
              <a:rPr lang="en-US"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rPr>
            </a:br>
            <a:r>
              <a:rPr lang="en-US"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rPr>
              <a:t>and OCR</a:t>
            </a:r>
            <a:endParaRPr lang="da-DK"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endParaRPr>
          </a:p>
          <a:p>
            <a:pPr defTabSz="685714">
              <a:spcAft>
                <a:spcPts val="441"/>
              </a:spcAft>
            </a:pPr>
            <a:r>
              <a:rPr lang="en-US"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rPr>
              <a:t>E-services integration</a:t>
            </a:r>
            <a:endParaRPr lang="da-DK"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endParaRPr>
          </a:p>
          <a:p>
            <a:pPr defTabSz="685714">
              <a:spcAft>
                <a:spcPts val="441"/>
              </a:spcAft>
            </a:pPr>
            <a:r>
              <a:rPr lang="en-US"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rPr>
              <a:t>Streamlined UX across all clients</a:t>
            </a:r>
            <a:endParaRPr lang="da-DK" sz="1050" dirty="0">
              <a:gradFill>
                <a:gsLst>
                  <a:gs pos="21239">
                    <a:schemeClr val="tx1"/>
                  </a:gs>
                  <a:gs pos="39823">
                    <a:schemeClr val="tx1"/>
                  </a:gs>
                </a:gsLst>
                <a:lin ang="5400000" scaled="0"/>
              </a:gradFill>
              <a:latin typeface="Arial" panose="020B0604020202020204" pitchFamily="34" charset="0"/>
              <a:cs typeface="Arial" panose="020B0604020202020204" pitchFamily="34" charset="0"/>
            </a:endParaRPr>
          </a:p>
        </p:txBody>
      </p:sp>
      <p:sp>
        <p:nvSpPr>
          <p:cNvPr id="80" name="Rectangle 79"/>
          <p:cNvSpPr/>
          <p:nvPr/>
        </p:nvSpPr>
        <p:spPr bwMode="auto">
          <a:xfrm>
            <a:off x="6468762" y="2738089"/>
            <a:ext cx="2472690" cy="2186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7222" tIns="67222" rIns="67222" bIns="67222" numCol="1" spcCol="0" rtlCol="0" fromWordArt="0" anchor="t" anchorCtr="0" forceAA="0" compatLnSpc="1">
            <a:prstTxWarp prst="textNoShape">
              <a:avLst/>
            </a:prstTxWarp>
            <a:noAutofit/>
          </a:bodyPr>
          <a:lstStyle/>
          <a:p>
            <a:pPr defTabSz="671995">
              <a:lnSpc>
                <a:spcPct val="85000"/>
              </a:lnSpc>
              <a:spcBef>
                <a:spcPts val="441"/>
              </a:spcBef>
              <a:buSzPct val="90000"/>
            </a:pPr>
            <a:r>
              <a:rPr lang="en-GB" sz="1029" kern="0" dirty="0">
                <a:gradFill>
                  <a:gsLst>
                    <a:gs pos="21239">
                      <a:schemeClr val="tx1"/>
                    </a:gs>
                    <a:gs pos="39823">
                      <a:schemeClr val="tx1"/>
                    </a:gs>
                  </a:gsLst>
                  <a:lin ang="5400000" scaled="0"/>
                </a:gradFill>
                <a:latin typeface="Arial" panose="020B0604020202020204" pitchFamily="34" charset="0"/>
                <a:cs typeface="Arial" panose="020B0604020202020204" pitchFamily="34" charset="0"/>
              </a:rPr>
              <a:t>A business solution from Microsoft </a:t>
            </a:r>
          </a:p>
          <a:p>
            <a:pPr marL="130711" indent="-130711" defTabSz="671995">
              <a:lnSpc>
                <a:spcPct val="85000"/>
              </a:lnSpc>
              <a:spcBef>
                <a:spcPts val="441"/>
              </a:spcBef>
              <a:buSzPct val="90000"/>
              <a:buFont typeface="Arial" panose="020B0604020202020204" pitchFamily="34" charset="0"/>
              <a:buChar char="•"/>
              <a:defRPr/>
            </a:pPr>
            <a:r>
              <a:rPr lang="en-GB" sz="1029" kern="0" dirty="0">
                <a:gradFill>
                  <a:gsLst>
                    <a:gs pos="21239">
                      <a:schemeClr val="tx1"/>
                    </a:gs>
                    <a:gs pos="39823">
                      <a:schemeClr val="tx1"/>
                    </a:gs>
                  </a:gsLst>
                  <a:lin ang="5400000" scaled="0"/>
                </a:gradFill>
                <a:latin typeface="Arial" panose="020B0604020202020204" pitchFamily="34" charset="0"/>
                <a:cs typeface="Arial" panose="020B0604020202020204" pitchFamily="34" charset="0"/>
              </a:rPr>
              <a:t>That is quick to implement and easy to use </a:t>
            </a:r>
          </a:p>
          <a:p>
            <a:pPr marL="130711" indent="-130711" defTabSz="671995">
              <a:lnSpc>
                <a:spcPct val="85000"/>
              </a:lnSpc>
              <a:spcBef>
                <a:spcPts val="441"/>
              </a:spcBef>
              <a:buSzPct val="90000"/>
              <a:buFont typeface="Arial" panose="020B0604020202020204" pitchFamily="34" charset="0"/>
              <a:buChar char="•"/>
              <a:defRPr/>
            </a:pPr>
            <a:r>
              <a:rPr lang="en-GB" sz="1029" kern="0" dirty="0">
                <a:gradFill>
                  <a:gsLst>
                    <a:gs pos="21239">
                      <a:schemeClr val="tx1"/>
                    </a:gs>
                    <a:gs pos="39823">
                      <a:schemeClr val="tx1"/>
                    </a:gs>
                  </a:gsLst>
                  <a:lin ang="5400000" scaled="0"/>
                </a:gradFill>
                <a:latin typeface="Arial" panose="020B0604020202020204" pitchFamily="34" charset="0"/>
                <a:cs typeface="Arial" panose="020B0604020202020204" pitchFamily="34" charset="0"/>
              </a:rPr>
              <a:t>With the power to support SMB business ambitions</a:t>
            </a:r>
          </a:p>
        </p:txBody>
      </p:sp>
    </p:spTree>
    <p:extLst>
      <p:ext uri="{BB962C8B-B14F-4D97-AF65-F5344CB8AC3E}">
        <p14:creationId xmlns:p14="http://schemas.microsoft.com/office/powerpoint/2010/main" val="10425451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99"/>
                                          </p:stCondLst>
                                        </p:cTn>
                                        <p:tgtEl>
                                          <p:spTgt spid="13"/>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100" fill="hold"/>
                                        <p:tgtEl>
                                          <p:spTgt spid="13"/>
                                        </p:tgtEl>
                                      </p:cBhvr>
                                      <p:by x="0" y="100000"/>
                                    </p:animScale>
                                  </p:childTnLst>
                                </p:cTn>
                              </p:par>
                              <p:par>
                                <p:cTn id="9" presetID="35" presetClass="path" presetSubtype="0" accel="100000" autoRev="1" fill="hold" grpId="2" nodeType="withEffect">
                                  <p:stCondLst>
                                    <p:cond delay="0"/>
                                  </p:stCondLst>
                                  <p:childTnLst>
                                    <p:animMotion origin="layout" path="M -1.18458E-6 -6.21879E-7 L -0.024 -6.21879E-7 " pathEditMode="relative" rAng="0" ptsTypes="AA">
                                      <p:cBhvr>
                                        <p:cTn id="10" dur="100" fill="hold"/>
                                        <p:tgtEl>
                                          <p:spTgt spid="13"/>
                                        </p:tgtEl>
                                        <p:attrNameLst>
                                          <p:attrName>ppt_x</p:attrName>
                                          <p:attrName>ppt_y</p:attrName>
                                        </p:attrNameLst>
                                      </p:cBhvr>
                                      <p:rCtr x="-1200" y="0"/>
                                    </p:animMotion>
                                  </p:childTnLst>
                                </p:cTn>
                              </p:par>
                              <p:par>
                                <p:cTn id="11" presetID="10" presetClass="entr" presetSubtype="0" fill="hold" grpId="0" nodeType="withEffect">
                                  <p:stCondLst>
                                    <p:cond delay="200"/>
                                  </p:stCondLst>
                                  <p:childTnLst>
                                    <p:set>
                                      <p:cBhvr>
                                        <p:cTn id="12" dur="1" fill="hold">
                                          <p:stCondLst>
                                            <p:cond delay="0"/>
                                          </p:stCondLst>
                                        </p:cTn>
                                        <p:tgtEl>
                                          <p:spTgt spid="131"/>
                                        </p:tgtEl>
                                        <p:attrNameLst>
                                          <p:attrName>style.visibility</p:attrName>
                                        </p:attrNameLst>
                                      </p:cBhvr>
                                      <p:to>
                                        <p:strVal val="visible"/>
                                      </p:to>
                                    </p:set>
                                    <p:animEffect transition="in" filter="fade">
                                      <p:cBhvr>
                                        <p:cTn id="13" dur="100"/>
                                        <p:tgtEl>
                                          <p:spTgt spid="131"/>
                                        </p:tgtEl>
                                      </p:cBhvr>
                                    </p:animEffect>
                                  </p:childTnLst>
                                </p:cTn>
                              </p:par>
                              <p:par>
                                <p:cTn id="14" presetID="1" presetClass="entr" presetSubtype="0" fill="hold" grpId="0" nodeType="withEffect">
                                  <p:stCondLst>
                                    <p:cond delay="200"/>
                                  </p:stCondLst>
                                  <p:childTnLst>
                                    <p:set>
                                      <p:cBhvr>
                                        <p:cTn id="15" dur="1" fill="hold">
                                          <p:stCondLst>
                                            <p:cond delay="99"/>
                                          </p:stCondLst>
                                        </p:cTn>
                                        <p:tgtEl>
                                          <p:spTgt spid="14"/>
                                        </p:tgtEl>
                                        <p:attrNameLst>
                                          <p:attrName>style.visibility</p:attrName>
                                        </p:attrNameLst>
                                      </p:cBhvr>
                                      <p:to>
                                        <p:strVal val="visible"/>
                                      </p:to>
                                    </p:set>
                                  </p:childTnLst>
                                </p:cTn>
                              </p:par>
                              <p:par>
                                <p:cTn id="16" presetID="6" presetClass="emph" presetSubtype="0" accel="100000" autoRev="1" fill="hold" grpId="1" nodeType="withEffect">
                                  <p:stCondLst>
                                    <p:cond delay="200"/>
                                  </p:stCondLst>
                                  <p:childTnLst>
                                    <p:animScale>
                                      <p:cBhvr>
                                        <p:cTn id="17" dur="100" fill="hold"/>
                                        <p:tgtEl>
                                          <p:spTgt spid="14"/>
                                        </p:tgtEl>
                                      </p:cBhvr>
                                      <p:by x="0" y="100000"/>
                                    </p:animScale>
                                  </p:childTnLst>
                                </p:cTn>
                              </p:par>
                              <p:par>
                                <p:cTn id="18" presetID="35" presetClass="path" presetSubtype="0" accel="100000" autoRev="1" fill="hold" grpId="2" nodeType="withEffect">
                                  <p:stCondLst>
                                    <p:cond delay="200"/>
                                  </p:stCondLst>
                                  <p:childTnLst>
                                    <p:animMotion origin="layout" path="M -1.18458E-6 -6.21879E-7 L -0.024 -6.21879E-7 " pathEditMode="relative" rAng="0" ptsTypes="AA">
                                      <p:cBhvr>
                                        <p:cTn id="19" dur="100" fill="hold"/>
                                        <p:tgtEl>
                                          <p:spTgt spid="14"/>
                                        </p:tgtEl>
                                        <p:attrNameLst>
                                          <p:attrName>ppt_x</p:attrName>
                                          <p:attrName>ppt_y</p:attrName>
                                        </p:attrNameLst>
                                      </p:cBhvr>
                                      <p:rCtr x="-1200" y="0"/>
                                    </p:animMotion>
                                  </p:childTnLst>
                                </p:cTn>
                              </p:par>
                              <p:par>
                                <p:cTn id="20" presetID="10" presetClass="entr" presetSubtype="0" fill="hold" grpId="0" nodeType="withEffect">
                                  <p:stCondLst>
                                    <p:cond delay="300"/>
                                  </p:stCondLst>
                                  <p:childTnLst>
                                    <p:set>
                                      <p:cBhvr>
                                        <p:cTn id="21" dur="1" fill="hold">
                                          <p:stCondLst>
                                            <p:cond delay="0"/>
                                          </p:stCondLst>
                                        </p:cTn>
                                        <p:tgtEl>
                                          <p:spTgt spid="132"/>
                                        </p:tgtEl>
                                        <p:attrNameLst>
                                          <p:attrName>style.visibility</p:attrName>
                                        </p:attrNameLst>
                                      </p:cBhvr>
                                      <p:to>
                                        <p:strVal val="visible"/>
                                      </p:to>
                                    </p:set>
                                    <p:animEffect transition="in" filter="fade">
                                      <p:cBhvr>
                                        <p:cTn id="22" dur="400"/>
                                        <p:tgtEl>
                                          <p:spTgt spid="132"/>
                                        </p:tgtEl>
                                      </p:cBhvr>
                                    </p:animEffect>
                                  </p:childTnLst>
                                </p:cTn>
                              </p:par>
                              <p:par>
                                <p:cTn id="23" presetID="1" presetClass="entr" presetSubtype="0" fill="hold" grpId="0" nodeType="withEffect">
                                  <p:stCondLst>
                                    <p:cond delay="300"/>
                                  </p:stCondLst>
                                  <p:childTnLst>
                                    <p:set>
                                      <p:cBhvr>
                                        <p:cTn id="24" dur="1" fill="hold">
                                          <p:stCondLst>
                                            <p:cond delay="199"/>
                                          </p:stCondLst>
                                        </p:cTn>
                                        <p:tgtEl>
                                          <p:spTgt spid="15"/>
                                        </p:tgtEl>
                                        <p:attrNameLst>
                                          <p:attrName>style.visibility</p:attrName>
                                        </p:attrNameLst>
                                      </p:cBhvr>
                                      <p:to>
                                        <p:strVal val="visible"/>
                                      </p:to>
                                    </p:set>
                                  </p:childTnLst>
                                </p:cTn>
                              </p:par>
                              <p:par>
                                <p:cTn id="25" presetID="6" presetClass="emph" presetSubtype="0" accel="100000" autoRev="1" fill="hold" grpId="1" nodeType="withEffect">
                                  <p:stCondLst>
                                    <p:cond delay="300"/>
                                  </p:stCondLst>
                                  <p:childTnLst>
                                    <p:animScale>
                                      <p:cBhvr>
                                        <p:cTn id="26" dur="200" fill="hold"/>
                                        <p:tgtEl>
                                          <p:spTgt spid="15"/>
                                        </p:tgtEl>
                                      </p:cBhvr>
                                      <p:by x="0" y="100000"/>
                                    </p:animScale>
                                  </p:childTnLst>
                                </p:cTn>
                              </p:par>
                              <p:par>
                                <p:cTn id="27" presetID="35" presetClass="path" presetSubtype="0" accel="100000" autoRev="1" fill="hold" grpId="2" nodeType="withEffect">
                                  <p:stCondLst>
                                    <p:cond delay="300"/>
                                  </p:stCondLst>
                                  <p:childTnLst>
                                    <p:animMotion origin="layout" path="M -1.18458E-6 -6.21879E-7 L -0.024 -6.21879E-7 " pathEditMode="relative" rAng="0" ptsTypes="AA">
                                      <p:cBhvr>
                                        <p:cTn id="28" dur="200" fill="hold"/>
                                        <p:tgtEl>
                                          <p:spTgt spid="15"/>
                                        </p:tgtEl>
                                        <p:attrNameLst>
                                          <p:attrName>ppt_x</p:attrName>
                                          <p:attrName>ppt_y</p:attrName>
                                        </p:attrNameLst>
                                      </p:cBhvr>
                                      <p:rCtr x="-1200" y="0"/>
                                    </p:animMotion>
                                  </p:childTnLst>
                                </p:cTn>
                              </p:par>
                              <p:par>
                                <p:cTn id="29" presetID="10" presetClass="entr" presetSubtype="0" fill="hold" grpId="0" nodeType="withEffect">
                                  <p:stCondLst>
                                    <p:cond delay="400"/>
                                  </p:stCondLst>
                                  <p:childTnLst>
                                    <p:set>
                                      <p:cBhvr>
                                        <p:cTn id="30" dur="1" fill="hold">
                                          <p:stCondLst>
                                            <p:cond delay="0"/>
                                          </p:stCondLst>
                                        </p:cTn>
                                        <p:tgtEl>
                                          <p:spTgt spid="133"/>
                                        </p:tgtEl>
                                        <p:attrNameLst>
                                          <p:attrName>style.visibility</p:attrName>
                                        </p:attrNameLst>
                                      </p:cBhvr>
                                      <p:to>
                                        <p:strVal val="visible"/>
                                      </p:to>
                                    </p:set>
                                    <p:animEffect transition="in" filter="fade">
                                      <p:cBhvr>
                                        <p:cTn id="31" dur="400"/>
                                        <p:tgtEl>
                                          <p:spTgt spid="133"/>
                                        </p:tgtEl>
                                      </p:cBhvr>
                                    </p:animEffect>
                                  </p:childTnLst>
                                </p:cTn>
                              </p:par>
                            </p:childTnLst>
                          </p:cTn>
                        </p:par>
                        <p:par>
                          <p:cTn id="32" fill="hold">
                            <p:stCondLst>
                              <p:cond delay="800"/>
                            </p:stCondLst>
                            <p:childTnLst>
                              <p:par>
                                <p:cTn id="33" presetID="10" presetClass="entr" presetSubtype="0"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400"/>
                                        <p:tgtEl>
                                          <p:spTgt spid="73"/>
                                        </p:tgtEl>
                                      </p:cBhvr>
                                    </p:animEffect>
                                  </p:childTnLst>
                                </p:cTn>
                              </p:par>
                              <p:par>
                                <p:cTn id="36" presetID="22" presetClass="entr" presetSubtype="1"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wipe(up)">
                                      <p:cBhvr>
                                        <p:cTn id="38" dur="300"/>
                                        <p:tgtEl>
                                          <p:spTgt spid="74"/>
                                        </p:tgtEl>
                                      </p:cBhvr>
                                    </p:animEffect>
                                  </p:childTnLst>
                                </p:cTn>
                              </p:par>
                            </p:childTnLst>
                          </p:cTn>
                        </p:par>
                        <p:par>
                          <p:cTn id="39" fill="hold">
                            <p:stCondLst>
                              <p:cond delay="1200"/>
                            </p:stCondLst>
                            <p:childTnLst>
                              <p:par>
                                <p:cTn id="40" presetID="22" presetClass="entr" presetSubtype="8" fill="hold"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left)">
                                      <p:cBhvr>
                                        <p:cTn id="42" dur="300"/>
                                        <p:tgtEl>
                                          <p:spTgt spid="75"/>
                                        </p:tgtEl>
                                      </p:cBhvr>
                                    </p:animEffect>
                                  </p:childTnLst>
                                </p:cTn>
                              </p:par>
                            </p:childTnLst>
                          </p:cTn>
                        </p:par>
                        <p:par>
                          <p:cTn id="43" fill="hold">
                            <p:stCondLst>
                              <p:cond delay="1500"/>
                            </p:stCondLst>
                            <p:childTnLst>
                              <p:par>
                                <p:cTn id="44" presetID="22" presetClass="entr" presetSubtype="1"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300"/>
                                        <p:tgtEl>
                                          <p:spTgt spid="76"/>
                                        </p:tgtEl>
                                      </p:cBhvr>
                                    </p:animEffect>
                                  </p:childTnLst>
                                </p:cTn>
                              </p:par>
                            </p:childTnLst>
                          </p:cTn>
                        </p:par>
                        <p:par>
                          <p:cTn id="47" fill="hold">
                            <p:stCondLst>
                              <p:cond delay="180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1" presetClass="entr" presetSubtype="0" fill="hold" grpId="0" nodeType="withEffect">
                                  <p:stCondLst>
                                    <p:cond delay="0"/>
                                  </p:stCondLst>
                                  <p:childTnLst>
                                    <p:set>
                                      <p:cBhvr>
                                        <p:cTn id="52" dur="1" fill="hold">
                                          <p:stCondLst>
                                            <p:cond delay="299"/>
                                          </p:stCondLst>
                                        </p:cTn>
                                        <p:tgtEl>
                                          <p:spTgt spid="101"/>
                                        </p:tgtEl>
                                        <p:attrNameLst>
                                          <p:attrName>style.visibility</p:attrName>
                                        </p:attrNameLst>
                                      </p:cBhvr>
                                      <p:to>
                                        <p:strVal val="visible"/>
                                      </p:to>
                                    </p:set>
                                  </p:childTnLst>
                                </p:cTn>
                              </p:par>
                              <p:par>
                                <p:cTn id="53" presetID="6" presetClass="emph" presetSubtype="0" accel="100000" autoRev="1" fill="hold" grpId="1" nodeType="withEffect">
                                  <p:stCondLst>
                                    <p:cond delay="0"/>
                                  </p:stCondLst>
                                  <p:childTnLst>
                                    <p:animScale>
                                      <p:cBhvr>
                                        <p:cTn id="54" dur="300" fill="hold"/>
                                        <p:tgtEl>
                                          <p:spTgt spid="101"/>
                                        </p:tgtEl>
                                      </p:cBhvr>
                                      <p:by x="100000" y="0"/>
                                    </p:animScale>
                                  </p:childTnLst>
                                </p:cTn>
                              </p:par>
                              <p:par>
                                <p:cTn id="55" presetID="64" presetClass="path" presetSubtype="0" accel="100000" autoRev="1" fill="hold" grpId="2" nodeType="withEffect">
                                  <p:stCondLst>
                                    <p:cond delay="0"/>
                                  </p:stCondLst>
                                  <p:childTnLst>
                                    <p:animMotion origin="layout" path="M -3.50268E-6 -3.32728E-6 L -3.50268E-6 -0.2113 " pathEditMode="relative" rAng="0" ptsTypes="AA">
                                      <p:cBhvr>
                                        <p:cTn id="56" dur="300" fill="hold"/>
                                        <p:tgtEl>
                                          <p:spTgt spid="101"/>
                                        </p:tgtEl>
                                        <p:attrNameLst>
                                          <p:attrName>ppt_x</p:attrName>
                                          <p:attrName>ppt_y</p:attrName>
                                        </p:attrNameLst>
                                      </p:cBhvr>
                                      <p:rCtr x="0" y="-10576"/>
                                    </p:animMotion>
                                  </p:childTnLst>
                                </p:cTn>
                              </p:par>
                              <p:par>
                                <p:cTn id="57" presetID="10" presetClass="entr" presetSubtype="0" fill="hold" grpId="0" nodeType="withEffect">
                                  <p:stCondLst>
                                    <p:cond delay="300"/>
                                  </p:stCondLst>
                                  <p:childTnLst>
                                    <p:set>
                                      <p:cBhvr>
                                        <p:cTn id="58" dur="1" fill="hold">
                                          <p:stCondLst>
                                            <p:cond delay="0"/>
                                          </p:stCondLst>
                                        </p:cTn>
                                        <p:tgtEl>
                                          <p:spTgt spid="79"/>
                                        </p:tgtEl>
                                        <p:attrNameLst>
                                          <p:attrName>style.visibility</p:attrName>
                                        </p:attrNameLst>
                                      </p:cBhvr>
                                      <p:to>
                                        <p:strVal val="visible"/>
                                      </p:to>
                                    </p:set>
                                    <p:animEffect transition="in" filter="fade">
                                      <p:cBhvr>
                                        <p:cTn id="59" dur="500"/>
                                        <p:tgtEl>
                                          <p:spTgt spid="79"/>
                                        </p:tgtEl>
                                      </p:cBhvr>
                                    </p:animEffect>
                                  </p:childTnLst>
                                </p:cTn>
                              </p:par>
                            </p:childTnLst>
                          </p:cTn>
                        </p:par>
                        <p:par>
                          <p:cTn id="60" fill="hold">
                            <p:stCondLst>
                              <p:cond delay="2600"/>
                            </p:stCondLst>
                            <p:childTnLst>
                              <p:par>
                                <p:cTn id="61" presetID="10" presetClass="entr" presetSubtype="0"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400"/>
                                        <p:tgtEl>
                                          <p:spTgt spid="7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400"/>
                                        <p:tgtEl>
                                          <p:spTgt spid="78"/>
                                        </p:tgtEl>
                                      </p:cBhvr>
                                    </p:animEffect>
                                  </p:childTnLst>
                                </p:cTn>
                              </p:par>
                            </p:childTnLst>
                          </p:cTn>
                        </p:par>
                        <p:par>
                          <p:cTn id="67" fill="hold">
                            <p:stCondLst>
                              <p:cond delay="3000"/>
                            </p:stCondLst>
                            <p:childTnLst>
                              <p:par>
                                <p:cTn id="68" presetID="22" presetClass="entr" presetSubtype="1"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300"/>
                                        <p:tgtEl>
                                          <p:spTgt spid="8"/>
                                        </p:tgtEl>
                                      </p:cBhvr>
                                    </p:animEffect>
                                  </p:childTnLst>
                                </p:cTn>
                              </p:par>
                            </p:childTnLst>
                          </p:cTn>
                        </p:par>
                        <p:par>
                          <p:cTn id="71" fill="hold">
                            <p:stCondLst>
                              <p:cond delay="3300"/>
                            </p:stCondLst>
                            <p:childTnLst>
                              <p:par>
                                <p:cTn id="72" presetID="22" presetClass="entr" presetSubtype="8"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left)">
                                      <p:cBhvr>
                                        <p:cTn id="74" dur="300"/>
                                        <p:tgtEl>
                                          <p:spTgt spid="17"/>
                                        </p:tgtEl>
                                      </p:cBhvr>
                                    </p:animEffect>
                                  </p:childTnLst>
                                </p:cTn>
                              </p:par>
                            </p:childTnLst>
                          </p:cTn>
                        </p:par>
                        <p:par>
                          <p:cTn id="75" fill="hold">
                            <p:stCondLst>
                              <p:cond delay="3600"/>
                            </p:stCondLst>
                            <p:childTnLst>
                              <p:par>
                                <p:cTn id="76" presetID="22" presetClass="entr" presetSubtype="1"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up)">
                                      <p:cBhvr>
                                        <p:cTn id="78" dur="300"/>
                                        <p:tgtEl>
                                          <p:spTgt spid="18"/>
                                        </p:tgtEl>
                                      </p:cBhvr>
                                    </p:animEffect>
                                  </p:childTnLst>
                                </p:cTn>
                              </p:par>
                            </p:childTnLst>
                          </p:cTn>
                        </p:par>
                        <p:par>
                          <p:cTn id="79" fill="hold">
                            <p:stCondLst>
                              <p:cond delay="3900"/>
                            </p:stCondLst>
                            <p:childTnLst>
                              <p:par>
                                <p:cTn id="80" presetID="10" presetClass="entr" presetSubtype="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par>
                                <p:cTn id="83" presetID="1" presetClass="entr" presetSubtype="0" fill="hold" grpId="0" nodeType="withEffect">
                                  <p:stCondLst>
                                    <p:cond delay="0"/>
                                  </p:stCondLst>
                                  <p:childTnLst>
                                    <p:set>
                                      <p:cBhvr>
                                        <p:cTn id="84" dur="1" fill="hold">
                                          <p:stCondLst>
                                            <p:cond delay="299"/>
                                          </p:stCondLst>
                                        </p:cTn>
                                        <p:tgtEl>
                                          <p:spTgt spid="139"/>
                                        </p:tgtEl>
                                        <p:attrNameLst>
                                          <p:attrName>style.visibility</p:attrName>
                                        </p:attrNameLst>
                                      </p:cBhvr>
                                      <p:to>
                                        <p:strVal val="visible"/>
                                      </p:to>
                                    </p:set>
                                  </p:childTnLst>
                                </p:cTn>
                              </p:par>
                              <p:par>
                                <p:cTn id="85" presetID="6" presetClass="emph" presetSubtype="0" accel="100000" autoRev="1" fill="hold" grpId="1" nodeType="withEffect">
                                  <p:stCondLst>
                                    <p:cond delay="0"/>
                                  </p:stCondLst>
                                  <p:childTnLst>
                                    <p:animScale>
                                      <p:cBhvr>
                                        <p:cTn id="86" dur="300" fill="hold"/>
                                        <p:tgtEl>
                                          <p:spTgt spid="139"/>
                                        </p:tgtEl>
                                      </p:cBhvr>
                                      <p:by x="100000" y="0"/>
                                    </p:animScale>
                                  </p:childTnLst>
                                </p:cTn>
                              </p:par>
                              <p:par>
                                <p:cTn id="87" presetID="64" presetClass="path" presetSubtype="0" accel="100000" autoRev="1" fill="hold" grpId="2" nodeType="withEffect">
                                  <p:stCondLst>
                                    <p:cond delay="0"/>
                                  </p:stCondLst>
                                  <p:childTnLst>
                                    <p:animMotion origin="layout" path="M -3.50268E-6 -3.32728E-6 L -3.50268E-6 -0.2113 " pathEditMode="relative" rAng="0" ptsTypes="AA">
                                      <p:cBhvr>
                                        <p:cTn id="88" dur="300" fill="hold"/>
                                        <p:tgtEl>
                                          <p:spTgt spid="139"/>
                                        </p:tgtEl>
                                        <p:attrNameLst>
                                          <p:attrName>ppt_x</p:attrName>
                                          <p:attrName>ppt_y</p:attrName>
                                        </p:attrNameLst>
                                      </p:cBhvr>
                                      <p:rCtr x="0" y="-10576"/>
                                    </p:animMotion>
                                  </p:childTnLst>
                                </p:cTn>
                              </p:par>
                              <p:par>
                                <p:cTn id="89" presetID="10" presetClass="entr" presetSubtype="0" fill="hold" grpId="0" nodeType="withEffect">
                                  <p:stCondLst>
                                    <p:cond delay="300"/>
                                  </p:stCondLst>
                                  <p:childTnLst>
                                    <p:set>
                                      <p:cBhvr>
                                        <p:cTn id="90" dur="1" fill="hold">
                                          <p:stCondLst>
                                            <p:cond delay="0"/>
                                          </p:stCondLst>
                                        </p:cTn>
                                        <p:tgtEl>
                                          <p:spTgt spid="80"/>
                                        </p:tgtEl>
                                        <p:attrNameLst>
                                          <p:attrName>style.visibility</p:attrName>
                                        </p:attrNameLst>
                                      </p:cBhvr>
                                      <p:to>
                                        <p:strVal val="visible"/>
                                      </p:to>
                                    </p:set>
                                    <p:animEffect transition="in" filter="fade">
                                      <p:cBhvr>
                                        <p:cTn id="91" dur="500"/>
                                        <p:tgtEl>
                                          <p:spTgt spid="8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47"/>
                                        </p:tgtEl>
                                        <p:attrNameLst>
                                          <p:attrName>style.visibility</p:attrName>
                                        </p:attrNameLst>
                                      </p:cBhvr>
                                      <p:to>
                                        <p:strVal val="visible"/>
                                      </p:to>
                                    </p:set>
                                    <p:animEffect transition="in" filter="fade">
                                      <p:cBhvr>
                                        <p:cTn id="94" dur="500"/>
                                        <p:tgtEl>
                                          <p:spTgt spid="147"/>
                                        </p:tgtEl>
                                      </p:cBhvr>
                                    </p:animEffect>
                                  </p:childTnLst>
                                </p:cTn>
                              </p:par>
                              <p:par>
                                <p:cTn id="95" presetID="1" presetClass="entr" presetSubtype="0" fill="hold" grpId="0" nodeType="withEffect">
                                  <p:stCondLst>
                                    <p:cond delay="0"/>
                                  </p:stCondLst>
                                  <p:childTnLst>
                                    <p:set>
                                      <p:cBhvr>
                                        <p:cTn id="96" dur="1" fill="hold">
                                          <p:stCondLst>
                                            <p:cond delay="299"/>
                                          </p:stCondLst>
                                        </p:cTn>
                                        <p:tgtEl>
                                          <p:spTgt spid="16"/>
                                        </p:tgtEl>
                                        <p:attrNameLst>
                                          <p:attrName>style.visibility</p:attrName>
                                        </p:attrNameLst>
                                      </p:cBhvr>
                                      <p:to>
                                        <p:strVal val="visible"/>
                                      </p:to>
                                    </p:set>
                                  </p:childTnLst>
                                </p:cTn>
                              </p:par>
                              <p:par>
                                <p:cTn id="97" presetID="6" presetClass="emph" presetSubtype="0" accel="100000" autoRev="1" fill="hold" grpId="1" nodeType="withEffect">
                                  <p:stCondLst>
                                    <p:cond delay="0"/>
                                  </p:stCondLst>
                                  <p:childTnLst>
                                    <p:animScale>
                                      <p:cBhvr>
                                        <p:cTn id="98" dur="300" fill="hold"/>
                                        <p:tgtEl>
                                          <p:spTgt spid="16"/>
                                        </p:tgtEl>
                                      </p:cBhvr>
                                      <p:by x="0" y="100000"/>
                                    </p:animScale>
                                  </p:childTnLst>
                                </p:cTn>
                              </p:par>
                              <p:par>
                                <p:cTn id="99" presetID="35" presetClass="path" presetSubtype="0" accel="100000" autoRev="1" fill="hold" grpId="2" nodeType="withEffect">
                                  <p:stCondLst>
                                    <p:cond delay="0"/>
                                  </p:stCondLst>
                                  <p:childTnLst>
                                    <p:animMotion origin="layout" path="M -2.01685E-6 -6.21879E-7 L -0.12752 -6.21879E-7 " pathEditMode="relative" rAng="0" ptsTypes="AA">
                                      <p:cBhvr>
                                        <p:cTn id="100" dur="300" fill="hold"/>
                                        <p:tgtEl>
                                          <p:spTgt spid="16"/>
                                        </p:tgtEl>
                                        <p:attrNameLst>
                                          <p:attrName>ppt_x</p:attrName>
                                          <p:attrName>ppt_y</p:attrName>
                                        </p:attrNameLst>
                                      </p:cBhvr>
                                      <p:rCtr x="-6382" y="0"/>
                                    </p:animMotion>
                                  </p:childTnLst>
                                </p:cTn>
                              </p:par>
                            </p:childTnLst>
                          </p:cTn>
                        </p:par>
                        <p:par>
                          <p:cTn id="101" fill="hold">
                            <p:stCondLst>
                              <p:cond delay="4700"/>
                            </p:stCondLst>
                            <p:childTnLst>
                              <p:par>
                                <p:cTn id="102" presetID="10" presetClass="entr" presetSubtype="0"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32" grpId="0" animBg="1"/>
      <p:bldP spid="101" grpId="0" animBg="1"/>
      <p:bldP spid="101" grpId="1" animBg="1"/>
      <p:bldP spid="101" grpId="2" animBg="1"/>
      <p:bldP spid="131" grpId="0" animBg="1"/>
      <p:bldP spid="132" grpId="0" animBg="1"/>
      <p:bldP spid="133" grpId="0" animBg="1"/>
      <p:bldP spid="139" grpId="0" animBg="1"/>
      <p:bldP spid="139" grpId="1" animBg="1"/>
      <p:bldP spid="139" grpId="2" animBg="1"/>
      <p:bldP spid="147" grpId="0"/>
      <p:bldP spid="73" grpId="0" animBg="1"/>
      <p:bldP spid="77" grpId="0" animBg="1"/>
      <p:bldP spid="78" grpId="0" animBg="1"/>
      <p:bldP spid="79"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008" y="311271"/>
            <a:ext cx="7887342" cy="597930"/>
          </a:xfrm>
        </p:spPr>
        <p:txBody>
          <a:bodyPr/>
          <a:lstStyle/>
          <a:p>
            <a:r>
              <a:rPr lang="en-US" dirty="0" smtClean="0"/>
              <a:t>What's New NAV 2016</a:t>
            </a:r>
            <a:endParaRPr lang="en-US" dirty="0"/>
          </a:p>
        </p:txBody>
      </p:sp>
      <p:sp>
        <p:nvSpPr>
          <p:cNvPr id="12" name="Date Placeholder 11"/>
          <p:cNvSpPr>
            <a:spLocks noGrp="1"/>
          </p:cNvSpPr>
          <p:nvPr>
            <p:ph type="dt" sz="half" idx="14"/>
          </p:nvPr>
        </p:nvSpPr>
        <p:spPr/>
        <p:txBody>
          <a:bodyPr/>
          <a:lstStyle/>
          <a:p>
            <a:fld id="{140E0F37-7D84-4583-A497-1D44A3EE4C03}" type="datetime1">
              <a:rPr lang="en-US" smtClean="0"/>
              <a:t>1/8/2016</a:t>
            </a:fld>
            <a:endParaRPr lang="en-US"/>
          </a:p>
        </p:txBody>
      </p:sp>
      <p:sp>
        <p:nvSpPr>
          <p:cNvPr id="13" name="Footer Placeholder 12"/>
          <p:cNvSpPr>
            <a:spLocks noGrp="1"/>
          </p:cNvSpPr>
          <p:nvPr>
            <p:ph type="ftr" sz="quarter" idx="15"/>
          </p:nvPr>
        </p:nvSpPr>
        <p:spPr/>
        <p:txBody>
          <a:bodyPr/>
          <a:lstStyle/>
          <a:p>
            <a:r>
              <a:rPr lang="en-US" noProof="0" smtClean="0"/>
              <a:t>Why Upgrade Your Microsoft Dynamics NAV Solution?</a:t>
            </a:r>
            <a:endParaRPr lang="en-US" noProof="0" dirty="0"/>
          </a:p>
        </p:txBody>
      </p:sp>
      <p:sp>
        <p:nvSpPr>
          <p:cNvPr id="14" name="Slide Number Placeholder 13"/>
          <p:cNvSpPr>
            <a:spLocks noGrp="1"/>
          </p:cNvSpPr>
          <p:nvPr>
            <p:ph type="sldNum" sz="quarter" idx="16"/>
          </p:nvPr>
        </p:nvSpPr>
        <p:spPr/>
        <p:txBody>
          <a:bodyPr/>
          <a:lstStyle/>
          <a:p>
            <a:fld id="{2F3C97D9-29AA-4175-B7F9-8521FC89D3E0}" type="slidenum">
              <a:rPr lang="en-US" smtClean="0"/>
              <a:t>8</a:t>
            </a:fld>
            <a:endParaRPr lang="en-US"/>
          </a:p>
        </p:txBody>
      </p:sp>
      <p:sp>
        <p:nvSpPr>
          <p:cNvPr id="15" name="Content Placeholder 14"/>
          <p:cNvSpPr>
            <a:spLocks noGrp="1"/>
          </p:cNvSpPr>
          <p:nvPr>
            <p:ph idx="1"/>
          </p:nvPr>
        </p:nvSpPr>
        <p:spPr/>
        <p:txBody>
          <a:bodyPr/>
          <a:lstStyle/>
          <a:p>
            <a:endParaRPr lang="en-US"/>
          </a:p>
        </p:txBody>
      </p:sp>
      <p:grpSp>
        <p:nvGrpSpPr>
          <p:cNvPr id="11" name="Group 10"/>
          <p:cNvGrpSpPr/>
          <p:nvPr/>
        </p:nvGrpSpPr>
        <p:grpSpPr>
          <a:xfrm>
            <a:off x="365439" y="910353"/>
            <a:ext cx="8412480" cy="3749040"/>
            <a:chOff x="263549" y="1175049"/>
            <a:chExt cx="11669742" cy="5399302"/>
          </a:xfrm>
        </p:grpSpPr>
        <p:grpSp>
          <p:nvGrpSpPr>
            <p:cNvPr id="10" name="Group 9"/>
            <p:cNvGrpSpPr/>
            <p:nvPr/>
          </p:nvGrpSpPr>
          <p:grpSpPr>
            <a:xfrm>
              <a:off x="9065138" y="3930273"/>
              <a:ext cx="2868153" cy="2644078"/>
              <a:chOff x="9290454" y="4035225"/>
              <a:chExt cx="2925665" cy="2697097"/>
            </a:xfrm>
          </p:grpSpPr>
          <p:sp>
            <p:nvSpPr>
              <p:cNvPr id="50" name="Rectangle 49"/>
              <p:cNvSpPr/>
              <p:nvPr/>
            </p:nvSpPr>
            <p:spPr bwMode="auto">
              <a:xfrm>
                <a:off x="9290454" y="4035225"/>
                <a:ext cx="2925665" cy="2697097"/>
              </a:xfrm>
              <a:prstGeom prst="rect">
                <a:avLst/>
              </a:prstGeom>
              <a:solidFill>
                <a:srgbClr val="00B0F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4444" tIns="107555" rIns="134444" bIns="107555" numCol="1" rtlCol="0" anchor="t" anchorCtr="0" compatLnSpc="1">
                <a:prstTxWarp prst="textNoShape">
                  <a:avLst/>
                </a:prstTxWarp>
              </a:bodyPr>
              <a:lstStyle/>
              <a:p>
                <a:pPr defTabSz="503858" fontAlgn="base">
                  <a:lnSpc>
                    <a:spcPct val="90000"/>
                  </a:lnSpc>
                  <a:spcBef>
                    <a:spcPct val="0"/>
                  </a:spcBef>
                  <a:spcAft>
                    <a:spcPct val="0"/>
                  </a:spcAft>
                </a:pPr>
                <a:r>
                  <a:rPr lang="en-US" sz="2059" dirty="0">
                    <a:gradFill>
                      <a:gsLst>
                        <a:gs pos="0">
                          <a:srgbClr val="FFFFFF"/>
                        </a:gs>
                        <a:gs pos="100000">
                          <a:srgbClr val="FFFFFF"/>
                        </a:gs>
                      </a:gsLst>
                      <a:lin ang="5400000" scaled="1"/>
                    </a:gradFill>
                    <a:cs typeface="Segoe UI Light"/>
                  </a:rPr>
                  <a:t>Engineering</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0"/>
                    </a:gradFill>
                    <a:cs typeface="Segoe UI Light"/>
                  </a:rPr>
                  <a:t>Test automation suite available to partners</a:t>
                </a: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0"/>
                  </a:gradFill>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0"/>
                    </a:gradFill>
                  </a:rPr>
                  <a:t>Releases every year, </a:t>
                </a:r>
                <a:br>
                  <a:rPr lang="en-US" sz="1153" dirty="0">
                    <a:gradFill>
                      <a:gsLst>
                        <a:gs pos="0">
                          <a:srgbClr val="FFFFFF"/>
                        </a:gs>
                        <a:gs pos="100000">
                          <a:srgbClr val="FFFFFF"/>
                        </a:gs>
                      </a:gsLst>
                      <a:lin ang="5400000" scaled="0"/>
                    </a:gradFill>
                  </a:rPr>
                </a:br>
                <a:r>
                  <a:rPr lang="en-US" sz="1153" dirty="0">
                    <a:gradFill>
                      <a:gsLst>
                        <a:gs pos="0">
                          <a:srgbClr val="FFFFFF"/>
                        </a:gs>
                        <a:gs pos="100000">
                          <a:srgbClr val="FFFFFF"/>
                        </a:gs>
                      </a:gsLst>
                      <a:lin ang="5400000" scaled="0"/>
                    </a:gradFill>
                  </a:rPr>
                  <a:t>updates every month</a:t>
                </a: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endParaRPr lang="en-US" sz="2594" dirty="0">
                  <a:gradFill>
                    <a:gsLst>
                      <a:gs pos="0">
                        <a:srgbClr val="FFFFFF"/>
                      </a:gs>
                      <a:gs pos="100000">
                        <a:srgbClr val="FFFFFF"/>
                      </a:gs>
                    </a:gsLst>
                    <a:lin ang="5400000" scaled="1"/>
                  </a:gradFill>
                  <a:cs typeface="Segoe UI Light"/>
                </a:endParaRPr>
              </a:p>
            </p:txBody>
          </p:sp>
          <p:sp>
            <p:nvSpPr>
              <p:cNvPr id="17" name="Freeform 13"/>
              <p:cNvSpPr>
                <a:spLocks/>
              </p:cNvSpPr>
              <p:nvPr/>
            </p:nvSpPr>
            <p:spPr bwMode="auto">
              <a:xfrm>
                <a:off x="11565600" y="4190786"/>
                <a:ext cx="477018" cy="477018"/>
              </a:xfrm>
              <a:custGeom>
                <a:avLst/>
                <a:gdLst>
                  <a:gd name="T0" fmla="*/ 1145 w 1568"/>
                  <a:gd name="T1" fmla="*/ 570 h 1568"/>
                  <a:gd name="T2" fmla="*/ 1145 w 1568"/>
                  <a:gd name="T3" fmla="*/ 745 h 1568"/>
                  <a:gd name="T4" fmla="*/ 993 w 1568"/>
                  <a:gd name="T5" fmla="*/ 745 h 1568"/>
                  <a:gd name="T6" fmla="*/ 993 w 1568"/>
                  <a:gd name="T7" fmla="*/ 570 h 1568"/>
                  <a:gd name="T8" fmla="*/ 813 w 1568"/>
                  <a:gd name="T9" fmla="*/ 570 h 1568"/>
                  <a:gd name="T10" fmla="*/ 813 w 1568"/>
                  <a:gd name="T11" fmla="*/ 417 h 1568"/>
                  <a:gd name="T12" fmla="*/ 993 w 1568"/>
                  <a:gd name="T13" fmla="*/ 417 h 1568"/>
                  <a:gd name="T14" fmla="*/ 993 w 1568"/>
                  <a:gd name="T15" fmla="*/ 0 h 1568"/>
                  <a:gd name="T16" fmla="*/ 575 w 1568"/>
                  <a:gd name="T17" fmla="*/ 0 h 1568"/>
                  <a:gd name="T18" fmla="*/ 575 w 1568"/>
                  <a:gd name="T19" fmla="*/ 417 h 1568"/>
                  <a:gd name="T20" fmla="*/ 750 w 1568"/>
                  <a:gd name="T21" fmla="*/ 417 h 1568"/>
                  <a:gd name="T22" fmla="*/ 750 w 1568"/>
                  <a:gd name="T23" fmla="*/ 570 h 1568"/>
                  <a:gd name="T24" fmla="*/ 575 w 1568"/>
                  <a:gd name="T25" fmla="*/ 570 h 1568"/>
                  <a:gd name="T26" fmla="*/ 575 w 1568"/>
                  <a:gd name="T27" fmla="*/ 745 h 1568"/>
                  <a:gd name="T28" fmla="*/ 418 w 1568"/>
                  <a:gd name="T29" fmla="*/ 745 h 1568"/>
                  <a:gd name="T30" fmla="*/ 418 w 1568"/>
                  <a:gd name="T31" fmla="*/ 570 h 1568"/>
                  <a:gd name="T32" fmla="*/ 0 w 1568"/>
                  <a:gd name="T33" fmla="*/ 570 h 1568"/>
                  <a:gd name="T34" fmla="*/ 0 w 1568"/>
                  <a:gd name="T35" fmla="*/ 987 h 1568"/>
                  <a:gd name="T36" fmla="*/ 175 w 1568"/>
                  <a:gd name="T37" fmla="*/ 987 h 1568"/>
                  <a:gd name="T38" fmla="*/ 175 w 1568"/>
                  <a:gd name="T39" fmla="*/ 1150 h 1568"/>
                  <a:gd name="T40" fmla="*/ 0 w 1568"/>
                  <a:gd name="T41" fmla="*/ 1150 h 1568"/>
                  <a:gd name="T42" fmla="*/ 0 w 1568"/>
                  <a:gd name="T43" fmla="*/ 1568 h 1568"/>
                  <a:gd name="T44" fmla="*/ 418 w 1568"/>
                  <a:gd name="T45" fmla="*/ 1568 h 1568"/>
                  <a:gd name="T46" fmla="*/ 418 w 1568"/>
                  <a:gd name="T47" fmla="*/ 1150 h 1568"/>
                  <a:gd name="T48" fmla="*/ 243 w 1568"/>
                  <a:gd name="T49" fmla="*/ 1150 h 1568"/>
                  <a:gd name="T50" fmla="*/ 243 w 1568"/>
                  <a:gd name="T51" fmla="*/ 987 h 1568"/>
                  <a:gd name="T52" fmla="*/ 418 w 1568"/>
                  <a:gd name="T53" fmla="*/ 987 h 1568"/>
                  <a:gd name="T54" fmla="*/ 418 w 1568"/>
                  <a:gd name="T55" fmla="*/ 812 h 1568"/>
                  <a:gd name="T56" fmla="*/ 575 w 1568"/>
                  <a:gd name="T57" fmla="*/ 812 h 1568"/>
                  <a:gd name="T58" fmla="*/ 575 w 1568"/>
                  <a:gd name="T59" fmla="*/ 987 h 1568"/>
                  <a:gd name="T60" fmla="*/ 750 w 1568"/>
                  <a:gd name="T61" fmla="*/ 987 h 1568"/>
                  <a:gd name="T62" fmla="*/ 750 w 1568"/>
                  <a:gd name="T63" fmla="*/ 1150 h 1568"/>
                  <a:gd name="T64" fmla="*/ 575 w 1568"/>
                  <a:gd name="T65" fmla="*/ 1150 h 1568"/>
                  <a:gd name="T66" fmla="*/ 575 w 1568"/>
                  <a:gd name="T67" fmla="*/ 1568 h 1568"/>
                  <a:gd name="T68" fmla="*/ 993 w 1568"/>
                  <a:gd name="T69" fmla="*/ 1568 h 1568"/>
                  <a:gd name="T70" fmla="*/ 993 w 1568"/>
                  <a:gd name="T71" fmla="*/ 1150 h 1568"/>
                  <a:gd name="T72" fmla="*/ 813 w 1568"/>
                  <a:gd name="T73" fmla="*/ 1150 h 1568"/>
                  <a:gd name="T74" fmla="*/ 813 w 1568"/>
                  <a:gd name="T75" fmla="*/ 987 h 1568"/>
                  <a:gd name="T76" fmla="*/ 993 w 1568"/>
                  <a:gd name="T77" fmla="*/ 987 h 1568"/>
                  <a:gd name="T78" fmla="*/ 993 w 1568"/>
                  <a:gd name="T79" fmla="*/ 812 h 1568"/>
                  <a:gd name="T80" fmla="*/ 1145 w 1568"/>
                  <a:gd name="T81" fmla="*/ 812 h 1568"/>
                  <a:gd name="T82" fmla="*/ 1145 w 1568"/>
                  <a:gd name="T83" fmla="*/ 987 h 1568"/>
                  <a:gd name="T84" fmla="*/ 1568 w 1568"/>
                  <a:gd name="T85" fmla="*/ 987 h 1568"/>
                  <a:gd name="T86" fmla="*/ 1568 w 1568"/>
                  <a:gd name="T87" fmla="*/ 570 h 1568"/>
                  <a:gd name="T88" fmla="*/ 1145 w 1568"/>
                  <a:gd name="T89" fmla="*/ 570 h 1568"/>
                  <a:gd name="T90" fmla="*/ 1145 w 1568"/>
                  <a:gd name="T91" fmla="*/ 570 h 1568"/>
                  <a:gd name="T92" fmla="*/ 1145 w 1568"/>
                  <a:gd name="T93" fmla="*/ 570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68" h="1568">
                    <a:moveTo>
                      <a:pt x="1145" y="570"/>
                    </a:moveTo>
                    <a:lnTo>
                      <a:pt x="1145" y="745"/>
                    </a:lnTo>
                    <a:lnTo>
                      <a:pt x="993" y="745"/>
                    </a:lnTo>
                    <a:lnTo>
                      <a:pt x="993" y="570"/>
                    </a:lnTo>
                    <a:lnTo>
                      <a:pt x="813" y="570"/>
                    </a:lnTo>
                    <a:lnTo>
                      <a:pt x="813" y="417"/>
                    </a:lnTo>
                    <a:lnTo>
                      <a:pt x="993" y="417"/>
                    </a:lnTo>
                    <a:lnTo>
                      <a:pt x="993" y="0"/>
                    </a:lnTo>
                    <a:lnTo>
                      <a:pt x="575" y="0"/>
                    </a:lnTo>
                    <a:lnTo>
                      <a:pt x="575" y="417"/>
                    </a:lnTo>
                    <a:lnTo>
                      <a:pt x="750" y="417"/>
                    </a:lnTo>
                    <a:lnTo>
                      <a:pt x="750" y="570"/>
                    </a:lnTo>
                    <a:lnTo>
                      <a:pt x="575" y="570"/>
                    </a:lnTo>
                    <a:lnTo>
                      <a:pt x="575" y="745"/>
                    </a:lnTo>
                    <a:lnTo>
                      <a:pt x="418" y="745"/>
                    </a:lnTo>
                    <a:lnTo>
                      <a:pt x="418" y="570"/>
                    </a:lnTo>
                    <a:lnTo>
                      <a:pt x="0" y="570"/>
                    </a:lnTo>
                    <a:lnTo>
                      <a:pt x="0" y="987"/>
                    </a:lnTo>
                    <a:lnTo>
                      <a:pt x="175" y="987"/>
                    </a:lnTo>
                    <a:lnTo>
                      <a:pt x="175" y="1150"/>
                    </a:lnTo>
                    <a:lnTo>
                      <a:pt x="0" y="1150"/>
                    </a:lnTo>
                    <a:lnTo>
                      <a:pt x="0" y="1568"/>
                    </a:lnTo>
                    <a:lnTo>
                      <a:pt x="418" y="1568"/>
                    </a:lnTo>
                    <a:lnTo>
                      <a:pt x="418" y="1150"/>
                    </a:lnTo>
                    <a:lnTo>
                      <a:pt x="243" y="1150"/>
                    </a:lnTo>
                    <a:lnTo>
                      <a:pt x="243" y="987"/>
                    </a:lnTo>
                    <a:lnTo>
                      <a:pt x="418" y="987"/>
                    </a:lnTo>
                    <a:lnTo>
                      <a:pt x="418" y="812"/>
                    </a:lnTo>
                    <a:lnTo>
                      <a:pt x="575" y="812"/>
                    </a:lnTo>
                    <a:lnTo>
                      <a:pt x="575" y="987"/>
                    </a:lnTo>
                    <a:lnTo>
                      <a:pt x="750" y="987"/>
                    </a:lnTo>
                    <a:lnTo>
                      <a:pt x="750" y="1150"/>
                    </a:lnTo>
                    <a:lnTo>
                      <a:pt x="575" y="1150"/>
                    </a:lnTo>
                    <a:lnTo>
                      <a:pt x="575" y="1568"/>
                    </a:lnTo>
                    <a:lnTo>
                      <a:pt x="993" y="1568"/>
                    </a:lnTo>
                    <a:lnTo>
                      <a:pt x="993" y="1150"/>
                    </a:lnTo>
                    <a:lnTo>
                      <a:pt x="813" y="1150"/>
                    </a:lnTo>
                    <a:lnTo>
                      <a:pt x="813" y="987"/>
                    </a:lnTo>
                    <a:lnTo>
                      <a:pt x="993" y="987"/>
                    </a:lnTo>
                    <a:lnTo>
                      <a:pt x="993" y="812"/>
                    </a:lnTo>
                    <a:lnTo>
                      <a:pt x="1145" y="812"/>
                    </a:lnTo>
                    <a:lnTo>
                      <a:pt x="1145" y="987"/>
                    </a:lnTo>
                    <a:lnTo>
                      <a:pt x="1568" y="987"/>
                    </a:lnTo>
                    <a:lnTo>
                      <a:pt x="1568" y="570"/>
                    </a:lnTo>
                    <a:lnTo>
                      <a:pt x="1145" y="570"/>
                    </a:lnTo>
                    <a:lnTo>
                      <a:pt x="1145" y="570"/>
                    </a:lnTo>
                    <a:lnTo>
                      <a:pt x="1145" y="570"/>
                    </a:lnTo>
                    <a:close/>
                  </a:path>
                </a:pathLst>
              </a:custGeom>
              <a:solidFill>
                <a:schemeClr val="bg1"/>
              </a:solidFill>
              <a:ln>
                <a:noFill/>
              </a:ln>
            </p:spPr>
            <p:txBody>
              <a:bodyPr vert="horz" wrap="square" lIns="67223" tIns="33611" rIns="67223" bIns="33611" numCol="1" anchor="t" anchorCtr="0" compatLnSpc="1">
                <a:prstTxWarp prst="textNoShape">
                  <a:avLst/>
                </a:prstTxWarp>
              </a:bodyPr>
              <a:lstStyle/>
              <a:p>
                <a:pPr defTabSz="685775"/>
                <a:endParaRPr lang="en-US" sz="1324" dirty="0">
                  <a:solidFill>
                    <a:srgbClr val="505050"/>
                  </a:solidFill>
                </a:endParaRPr>
              </a:p>
            </p:txBody>
          </p:sp>
        </p:grpSp>
        <p:grpSp>
          <p:nvGrpSpPr>
            <p:cNvPr id="8" name="Group 7"/>
            <p:cNvGrpSpPr/>
            <p:nvPr/>
          </p:nvGrpSpPr>
          <p:grpSpPr>
            <a:xfrm>
              <a:off x="3186323" y="3930272"/>
              <a:ext cx="2868153" cy="2635936"/>
              <a:chOff x="3293757" y="4035225"/>
              <a:chExt cx="2925665" cy="2688792"/>
            </a:xfrm>
          </p:grpSpPr>
          <p:sp>
            <p:nvSpPr>
              <p:cNvPr id="43" name="Rectangle 42"/>
              <p:cNvSpPr/>
              <p:nvPr/>
            </p:nvSpPr>
            <p:spPr bwMode="auto">
              <a:xfrm>
                <a:off x="3293757" y="4035225"/>
                <a:ext cx="2925665" cy="2688792"/>
              </a:xfrm>
              <a:prstGeom prst="rect">
                <a:avLst/>
              </a:prstGeom>
              <a:solidFill>
                <a:srgbClr val="00B0F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4444" tIns="107555" rIns="134444" bIns="107555" numCol="1" rtlCol="0" anchor="t" anchorCtr="0" compatLnSpc="1">
                <a:prstTxWarp prst="textNoShape">
                  <a:avLst/>
                </a:prstTxWarp>
              </a:bodyPr>
              <a:lstStyle/>
              <a:p>
                <a:pPr defTabSz="503858" fontAlgn="base">
                  <a:lnSpc>
                    <a:spcPct val="90000"/>
                  </a:lnSpc>
                  <a:spcBef>
                    <a:spcPct val="0"/>
                  </a:spcBef>
                  <a:spcAft>
                    <a:spcPct val="0"/>
                  </a:spcAft>
                </a:pPr>
                <a:r>
                  <a:rPr lang="en-US" sz="2059" dirty="0">
                    <a:gradFill>
                      <a:gsLst>
                        <a:gs pos="0">
                          <a:srgbClr val="FFFFFF"/>
                        </a:gs>
                        <a:gs pos="100000">
                          <a:srgbClr val="FFFFFF"/>
                        </a:gs>
                      </a:gsLst>
                      <a:lin ang="5400000" scaled="1"/>
                    </a:gradFill>
                    <a:cs typeface="Segoe UI Light"/>
                  </a:rPr>
                  <a:t>Workflow</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Enable process automation</a:t>
                </a: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Allows easy customization via events introduced into C/AL (business language)</a:t>
                </a:r>
              </a:p>
            </p:txBody>
          </p:sp>
          <p:pic>
            <p:nvPicPr>
              <p:cNvPr id="44" name="Picture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2172" y="4119019"/>
                <a:ext cx="567979" cy="567831"/>
              </a:xfrm>
              <a:prstGeom prst="rect">
                <a:avLst/>
              </a:prstGeom>
            </p:spPr>
          </p:pic>
        </p:grpSp>
        <p:grpSp>
          <p:nvGrpSpPr>
            <p:cNvPr id="7" name="Group 6"/>
            <p:cNvGrpSpPr/>
            <p:nvPr/>
          </p:nvGrpSpPr>
          <p:grpSpPr>
            <a:xfrm>
              <a:off x="263549" y="3922131"/>
              <a:ext cx="2868153" cy="2644078"/>
              <a:chOff x="312375" y="4026920"/>
              <a:chExt cx="2925665" cy="2697097"/>
            </a:xfrm>
          </p:grpSpPr>
          <p:sp>
            <p:nvSpPr>
              <p:cNvPr id="58" name="Rectangle 57"/>
              <p:cNvSpPr/>
              <p:nvPr/>
            </p:nvSpPr>
            <p:spPr bwMode="auto">
              <a:xfrm>
                <a:off x="312375" y="4026920"/>
                <a:ext cx="2925665" cy="2697097"/>
              </a:xfrm>
              <a:prstGeom prst="rect">
                <a:avLst/>
              </a:prstGeom>
              <a:solidFill>
                <a:srgbClr val="00B0F0"/>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4444" tIns="107555" rIns="134444" bIns="107555" numCol="1" rtlCol="0" anchor="t" anchorCtr="0" compatLnSpc="1">
                <a:prstTxWarp prst="textNoShape">
                  <a:avLst/>
                </a:prstTxWarp>
              </a:bodyPr>
              <a:lstStyle/>
              <a:p>
                <a:pPr defTabSz="503858" fontAlgn="base">
                  <a:lnSpc>
                    <a:spcPct val="90000"/>
                  </a:lnSpc>
                  <a:spcBef>
                    <a:spcPct val="0"/>
                  </a:spcBef>
                  <a:spcAft>
                    <a:spcPct val="0"/>
                  </a:spcAft>
                </a:pPr>
                <a:r>
                  <a:rPr lang="en-US" sz="2059" dirty="0">
                    <a:gradFill>
                      <a:gsLst>
                        <a:gs pos="0">
                          <a:srgbClr val="FFFFFF"/>
                        </a:gs>
                        <a:gs pos="100000">
                          <a:srgbClr val="FFFFFF"/>
                        </a:gs>
                      </a:gsLst>
                      <a:lin ang="5400000" scaled="1"/>
                    </a:gradFill>
                    <a:cs typeface="Segoe UI Light"/>
                  </a:rPr>
                  <a:t>e-Everything</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Electronic invoicing</a:t>
                </a: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OCR</a:t>
                </a: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Ability for third parties </a:t>
                </a:r>
                <a:br>
                  <a:rPr lang="en-US" sz="1153" dirty="0">
                    <a:gradFill>
                      <a:gsLst>
                        <a:gs pos="0">
                          <a:srgbClr val="FFFFFF"/>
                        </a:gs>
                        <a:gs pos="100000">
                          <a:srgbClr val="FFFFFF"/>
                        </a:gs>
                      </a:gsLst>
                      <a:lin ang="5400000" scaled="1"/>
                    </a:gradFill>
                    <a:cs typeface="Segoe UI Light"/>
                  </a:rPr>
                </a:br>
                <a:r>
                  <a:rPr lang="en-US" sz="1153" dirty="0">
                    <a:gradFill>
                      <a:gsLst>
                        <a:gs pos="0">
                          <a:srgbClr val="FFFFFF"/>
                        </a:gs>
                        <a:gs pos="100000">
                          <a:srgbClr val="FFFFFF"/>
                        </a:gs>
                      </a:gsLst>
                      <a:lin ang="5400000" scaled="1"/>
                    </a:gradFill>
                    <a:cs typeface="Segoe UI Light"/>
                  </a:rPr>
                  <a:t>to add in their own data sources (e.g., exchange </a:t>
                </a:r>
                <a:br>
                  <a:rPr lang="en-US" sz="1153" dirty="0">
                    <a:gradFill>
                      <a:gsLst>
                        <a:gs pos="0">
                          <a:srgbClr val="FFFFFF"/>
                        </a:gs>
                        <a:gs pos="100000">
                          <a:srgbClr val="FFFFFF"/>
                        </a:gs>
                      </a:gsLst>
                      <a:lin ang="5400000" scaled="1"/>
                    </a:gradFill>
                    <a:cs typeface="Segoe UI Light"/>
                  </a:rPr>
                </a:br>
                <a:r>
                  <a:rPr lang="en-US" sz="1153" dirty="0">
                    <a:gradFill>
                      <a:gsLst>
                        <a:gs pos="0">
                          <a:srgbClr val="FFFFFF"/>
                        </a:gs>
                        <a:gs pos="100000">
                          <a:srgbClr val="FFFFFF"/>
                        </a:gs>
                      </a:gsLst>
                      <a:lin ang="5400000" scaled="1"/>
                    </a:gradFill>
                    <a:cs typeface="Segoe UI Light"/>
                  </a:rPr>
                  <a:t>rate lookup)</a:t>
                </a:r>
                <a:endParaRPr lang="en-US" sz="1153" dirty="0">
                  <a:gradFill>
                    <a:gsLst>
                      <a:gs pos="0">
                        <a:srgbClr val="FFFFFF"/>
                      </a:gs>
                      <a:gs pos="100000">
                        <a:srgbClr val="FFFFFF"/>
                      </a:gs>
                    </a:gsLst>
                    <a:lin ang="5400000" scaled="1"/>
                  </a:gradFill>
                </a:endParaRPr>
              </a:p>
            </p:txBody>
          </p:sp>
          <p:sp>
            <p:nvSpPr>
              <p:cNvPr id="59" name="Freeform 58"/>
              <p:cNvSpPr>
                <a:spLocks noEditPoints="1"/>
              </p:cNvSpPr>
              <p:nvPr/>
            </p:nvSpPr>
            <p:spPr bwMode="auto">
              <a:xfrm>
                <a:off x="2626174" y="4143667"/>
                <a:ext cx="459278" cy="450597"/>
              </a:xfrm>
              <a:custGeom>
                <a:avLst/>
                <a:gdLst>
                  <a:gd name="T0" fmla="*/ 812 w 1624"/>
                  <a:gd name="T1" fmla="*/ 1624 h 1624"/>
                  <a:gd name="T2" fmla="*/ 812 w 1624"/>
                  <a:gd name="T3" fmla="*/ 0 h 1624"/>
                  <a:gd name="T4" fmla="*/ 390 w 1624"/>
                  <a:gd name="T5" fmla="*/ 772 h 1624"/>
                  <a:gd name="T6" fmla="*/ 175 w 1624"/>
                  <a:gd name="T7" fmla="*/ 451 h 1624"/>
                  <a:gd name="T8" fmla="*/ 390 w 1624"/>
                  <a:gd name="T9" fmla="*/ 772 h 1624"/>
                  <a:gd name="T10" fmla="*/ 772 w 1624"/>
                  <a:gd name="T11" fmla="*/ 451 h 1624"/>
                  <a:gd name="T12" fmla="*/ 471 w 1624"/>
                  <a:gd name="T13" fmla="*/ 772 h 1624"/>
                  <a:gd name="T14" fmla="*/ 772 w 1624"/>
                  <a:gd name="T15" fmla="*/ 451 h 1624"/>
                  <a:gd name="T16" fmla="*/ 564 w 1624"/>
                  <a:gd name="T17" fmla="*/ 370 h 1624"/>
                  <a:gd name="T18" fmla="*/ 772 w 1624"/>
                  <a:gd name="T19" fmla="*/ 81 h 1624"/>
                  <a:gd name="T20" fmla="*/ 227 w 1624"/>
                  <a:gd name="T21" fmla="*/ 370 h 1624"/>
                  <a:gd name="T22" fmla="*/ 642 w 1624"/>
                  <a:gd name="T23" fmla="*/ 97 h 1624"/>
                  <a:gd name="T24" fmla="*/ 1543 w 1624"/>
                  <a:gd name="T25" fmla="*/ 772 h 1624"/>
                  <a:gd name="T26" fmla="*/ 1178 w 1624"/>
                  <a:gd name="T27" fmla="*/ 451 h 1624"/>
                  <a:gd name="T28" fmla="*/ 1543 w 1624"/>
                  <a:gd name="T29" fmla="*/ 772 h 1624"/>
                  <a:gd name="T30" fmla="*/ 853 w 1624"/>
                  <a:gd name="T31" fmla="*/ 772 h 1624"/>
                  <a:gd name="T32" fmla="*/ 1092 w 1624"/>
                  <a:gd name="T33" fmla="*/ 451 h 1624"/>
                  <a:gd name="T34" fmla="*/ 853 w 1624"/>
                  <a:gd name="T35" fmla="*/ 772 h 1624"/>
                  <a:gd name="T36" fmla="*/ 853 w 1624"/>
                  <a:gd name="T37" fmla="*/ 370 h 1624"/>
                  <a:gd name="T38" fmla="*/ 853 w 1624"/>
                  <a:gd name="T39" fmla="*/ 81 h 1624"/>
                  <a:gd name="T40" fmla="*/ 853 w 1624"/>
                  <a:gd name="T41" fmla="*/ 370 h 1624"/>
                  <a:gd name="T42" fmla="*/ 1149 w 1624"/>
                  <a:gd name="T43" fmla="*/ 370 h 1624"/>
                  <a:gd name="T44" fmla="*/ 983 w 1624"/>
                  <a:gd name="T45" fmla="*/ 97 h 1624"/>
                  <a:gd name="T46" fmla="*/ 175 w 1624"/>
                  <a:gd name="T47" fmla="*/ 1174 h 1624"/>
                  <a:gd name="T48" fmla="*/ 390 w 1624"/>
                  <a:gd name="T49" fmla="*/ 853 h 1624"/>
                  <a:gd name="T50" fmla="*/ 772 w 1624"/>
                  <a:gd name="T51" fmla="*/ 853 h 1624"/>
                  <a:gd name="T52" fmla="*/ 532 w 1624"/>
                  <a:gd name="T53" fmla="*/ 1174 h 1624"/>
                  <a:gd name="T54" fmla="*/ 772 w 1624"/>
                  <a:gd name="T55" fmla="*/ 853 h 1624"/>
                  <a:gd name="T56" fmla="*/ 772 w 1624"/>
                  <a:gd name="T57" fmla="*/ 1255 h 1624"/>
                  <a:gd name="T58" fmla="*/ 772 w 1624"/>
                  <a:gd name="T59" fmla="*/ 1543 h 1624"/>
                  <a:gd name="T60" fmla="*/ 642 w 1624"/>
                  <a:gd name="T61" fmla="*/ 1527 h 1624"/>
                  <a:gd name="T62" fmla="*/ 227 w 1624"/>
                  <a:gd name="T63" fmla="*/ 1255 h 1624"/>
                  <a:gd name="T64" fmla="*/ 1235 w 1624"/>
                  <a:gd name="T65" fmla="*/ 853 h 1624"/>
                  <a:gd name="T66" fmla="*/ 1450 w 1624"/>
                  <a:gd name="T67" fmla="*/ 1174 h 1624"/>
                  <a:gd name="T68" fmla="*/ 1235 w 1624"/>
                  <a:gd name="T69" fmla="*/ 853 h 1624"/>
                  <a:gd name="T70" fmla="*/ 1092 w 1624"/>
                  <a:gd name="T71" fmla="*/ 1174 h 1624"/>
                  <a:gd name="T72" fmla="*/ 853 w 1624"/>
                  <a:gd name="T73" fmla="*/ 853 h 1624"/>
                  <a:gd name="T74" fmla="*/ 853 w 1624"/>
                  <a:gd name="T75" fmla="*/ 1174 h 1624"/>
                  <a:gd name="T76" fmla="*/ 1060 w 1624"/>
                  <a:gd name="T77" fmla="*/ 1255 h 1624"/>
                  <a:gd name="T78" fmla="*/ 853 w 1624"/>
                  <a:gd name="T79" fmla="*/ 1543 h 1624"/>
                  <a:gd name="T80" fmla="*/ 1397 w 1624"/>
                  <a:gd name="T81" fmla="*/ 1255 h 1624"/>
                  <a:gd name="T82" fmla="*/ 983 w 1624"/>
                  <a:gd name="T83" fmla="*/ 1527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4" h="1624">
                    <a:moveTo>
                      <a:pt x="1624" y="812"/>
                    </a:moveTo>
                    <a:cubicBezTo>
                      <a:pt x="1624" y="1259"/>
                      <a:pt x="1259" y="1624"/>
                      <a:pt x="812" y="1624"/>
                    </a:cubicBezTo>
                    <a:cubicBezTo>
                      <a:pt x="366" y="1624"/>
                      <a:pt x="0" y="1259"/>
                      <a:pt x="0" y="812"/>
                    </a:cubicBezTo>
                    <a:cubicBezTo>
                      <a:pt x="0" y="366"/>
                      <a:pt x="366" y="0"/>
                      <a:pt x="812" y="0"/>
                    </a:cubicBezTo>
                    <a:cubicBezTo>
                      <a:pt x="1259" y="0"/>
                      <a:pt x="1624" y="366"/>
                      <a:pt x="1624" y="812"/>
                    </a:cubicBezTo>
                    <a:close/>
                    <a:moveTo>
                      <a:pt x="390" y="772"/>
                    </a:moveTo>
                    <a:cubicBezTo>
                      <a:pt x="394" y="658"/>
                      <a:pt x="414" y="548"/>
                      <a:pt x="447" y="451"/>
                    </a:cubicBezTo>
                    <a:cubicBezTo>
                      <a:pt x="175" y="451"/>
                      <a:pt x="175" y="451"/>
                      <a:pt x="175" y="451"/>
                    </a:cubicBezTo>
                    <a:cubicBezTo>
                      <a:pt x="122" y="544"/>
                      <a:pt x="85" y="654"/>
                      <a:pt x="81" y="772"/>
                    </a:cubicBezTo>
                    <a:cubicBezTo>
                      <a:pt x="390" y="772"/>
                      <a:pt x="390" y="772"/>
                      <a:pt x="390" y="772"/>
                    </a:cubicBezTo>
                    <a:cubicBezTo>
                      <a:pt x="390" y="772"/>
                      <a:pt x="390" y="772"/>
                      <a:pt x="390" y="772"/>
                    </a:cubicBezTo>
                    <a:close/>
                    <a:moveTo>
                      <a:pt x="772" y="451"/>
                    </a:moveTo>
                    <a:cubicBezTo>
                      <a:pt x="532" y="451"/>
                      <a:pt x="532" y="451"/>
                      <a:pt x="532" y="451"/>
                    </a:cubicBezTo>
                    <a:cubicBezTo>
                      <a:pt x="495" y="548"/>
                      <a:pt x="475" y="658"/>
                      <a:pt x="471" y="772"/>
                    </a:cubicBezTo>
                    <a:cubicBezTo>
                      <a:pt x="772" y="772"/>
                      <a:pt x="772" y="772"/>
                      <a:pt x="772" y="772"/>
                    </a:cubicBezTo>
                    <a:cubicBezTo>
                      <a:pt x="772" y="451"/>
                      <a:pt x="772" y="451"/>
                      <a:pt x="772" y="451"/>
                    </a:cubicBezTo>
                    <a:close/>
                    <a:moveTo>
                      <a:pt x="772" y="81"/>
                    </a:moveTo>
                    <a:cubicBezTo>
                      <a:pt x="686" y="158"/>
                      <a:pt x="613" y="256"/>
                      <a:pt x="564" y="370"/>
                    </a:cubicBezTo>
                    <a:cubicBezTo>
                      <a:pt x="772" y="370"/>
                      <a:pt x="772" y="370"/>
                      <a:pt x="772" y="370"/>
                    </a:cubicBezTo>
                    <a:cubicBezTo>
                      <a:pt x="772" y="81"/>
                      <a:pt x="772" y="81"/>
                      <a:pt x="772" y="81"/>
                    </a:cubicBezTo>
                    <a:cubicBezTo>
                      <a:pt x="772" y="81"/>
                      <a:pt x="772" y="81"/>
                      <a:pt x="772" y="81"/>
                    </a:cubicBezTo>
                    <a:close/>
                    <a:moveTo>
                      <a:pt x="227" y="370"/>
                    </a:moveTo>
                    <a:cubicBezTo>
                      <a:pt x="475" y="370"/>
                      <a:pt x="475" y="370"/>
                      <a:pt x="475" y="370"/>
                    </a:cubicBezTo>
                    <a:cubicBezTo>
                      <a:pt x="520" y="268"/>
                      <a:pt x="577" y="175"/>
                      <a:pt x="642" y="97"/>
                    </a:cubicBezTo>
                    <a:cubicBezTo>
                      <a:pt x="471" y="138"/>
                      <a:pt x="325" y="240"/>
                      <a:pt x="227" y="370"/>
                    </a:cubicBezTo>
                    <a:close/>
                    <a:moveTo>
                      <a:pt x="1543" y="772"/>
                    </a:moveTo>
                    <a:cubicBezTo>
                      <a:pt x="1539" y="654"/>
                      <a:pt x="1503" y="544"/>
                      <a:pt x="1450" y="451"/>
                    </a:cubicBezTo>
                    <a:cubicBezTo>
                      <a:pt x="1178" y="451"/>
                      <a:pt x="1178" y="451"/>
                      <a:pt x="1178" y="451"/>
                    </a:cubicBezTo>
                    <a:cubicBezTo>
                      <a:pt x="1210" y="548"/>
                      <a:pt x="1231" y="658"/>
                      <a:pt x="1235" y="772"/>
                    </a:cubicBezTo>
                    <a:cubicBezTo>
                      <a:pt x="1543" y="772"/>
                      <a:pt x="1543" y="772"/>
                      <a:pt x="1543" y="772"/>
                    </a:cubicBezTo>
                    <a:cubicBezTo>
                      <a:pt x="1543" y="772"/>
                      <a:pt x="1543" y="772"/>
                      <a:pt x="1543" y="772"/>
                    </a:cubicBezTo>
                    <a:close/>
                    <a:moveTo>
                      <a:pt x="853" y="772"/>
                    </a:moveTo>
                    <a:cubicBezTo>
                      <a:pt x="1153" y="772"/>
                      <a:pt x="1153" y="772"/>
                      <a:pt x="1153" y="772"/>
                    </a:cubicBezTo>
                    <a:cubicBezTo>
                      <a:pt x="1149" y="658"/>
                      <a:pt x="1129" y="548"/>
                      <a:pt x="1092" y="451"/>
                    </a:cubicBezTo>
                    <a:cubicBezTo>
                      <a:pt x="853" y="451"/>
                      <a:pt x="853" y="451"/>
                      <a:pt x="853" y="451"/>
                    </a:cubicBezTo>
                    <a:cubicBezTo>
                      <a:pt x="853" y="772"/>
                      <a:pt x="853" y="772"/>
                      <a:pt x="853" y="772"/>
                    </a:cubicBezTo>
                    <a:cubicBezTo>
                      <a:pt x="853" y="772"/>
                      <a:pt x="853" y="772"/>
                      <a:pt x="853" y="772"/>
                    </a:cubicBezTo>
                    <a:close/>
                    <a:moveTo>
                      <a:pt x="853" y="370"/>
                    </a:moveTo>
                    <a:cubicBezTo>
                      <a:pt x="1060" y="370"/>
                      <a:pt x="1060" y="370"/>
                      <a:pt x="1060" y="370"/>
                    </a:cubicBezTo>
                    <a:cubicBezTo>
                      <a:pt x="1011" y="256"/>
                      <a:pt x="938" y="158"/>
                      <a:pt x="853" y="81"/>
                    </a:cubicBezTo>
                    <a:cubicBezTo>
                      <a:pt x="853" y="370"/>
                      <a:pt x="853" y="370"/>
                      <a:pt x="853" y="370"/>
                    </a:cubicBezTo>
                    <a:cubicBezTo>
                      <a:pt x="853" y="370"/>
                      <a:pt x="853" y="370"/>
                      <a:pt x="853" y="370"/>
                    </a:cubicBezTo>
                    <a:close/>
                    <a:moveTo>
                      <a:pt x="983" y="97"/>
                    </a:moveTo>
                    <a:cubicBezTo>
                      <a:pt x="1048" y="175"/>
                      <a:pt x="1105" y="268"/>
                      <a:pt x="1149" y="370"/>
                    </a:cubicBezTo>
                    <a:cubicBezTo>
                      <a:pt x="1397" y="370"/>
                      <a:pt x="1397" y="370"/>
                      <a:pt x="1397" y="370"/>
                    </a:cubicBezTo>
                    <a:cubicBezTo>
                      <a:pt x="1300" y="240"/>
                      <a:pt x="1153" y="138"/>
                      <a:pt x="983" y="97"/>
                    </a:cubicBezTo>
                    <a:close/>
                    <a:moveTo>
                      <a:pt x="81" y="853"/>
                    </a:moveTo>
                    <a:cubicBezTo>
                      <a:pt x="85" y="971"/>
                      <a:pt x="122" y="1080"/>
                      <a:pt x="175" y="1174"/>
                    </a:cubicBezTo>
                    <a:cubicBezTo>
                      <a:pt x="447" y="1174"/>
                      <a:pt x="447" y="1174"/>
                      <a:pt x="447" y="1174"/>
                    </a:cubicBezTo>
                    <a:cubicBezTo>
                      <a:pt x="414" y="1076"/>
                      <a:pt x="394" y="967"/>
                      <a:pt x="390" y="853"/>
                    </a:cubicBezTo>
                    <a:cubicBezTo>
                      <a:pt x="81" y="853"/>
                      <a:pt x="81" y="853"/>
                      <a:pt x="81" y="853"/>
                    </a:cubicBezTo>
                    <a:close/>
                    <a:moveTo>
                      <a:pt x="772" y="853"/>
                    </a:moveTo>
                    <a:cubicBezTo>
                      <a:pt x="471" y="853"/>
                      <a:pt x="471" y="853"/>
                      <a:pt x="471" y="853"/>
                    </a:cubicBezTo>
                    <a:cubicBezTo>
                      <a:pt x="475" y="967"/>
                      <a:pt x="495" y="1076"/>
                      <a:pt x="532" y="1174"/>
                    </a:cubicBezTo>
                    <a:cubicBezTo>
                      <a:pt x="772" y="1174"/>
                      <a:pt x="772" y="1174"/>
                      <a:pt x="772" y="1174"/>
                    </a:cubicBezTo>
                    <a:cubicBezTo>
                      <a:pt x="772" y="853"/>
                      <a:pt x="772" y="853"/>
                      <a:pt x="772" y="853"/>
                    </a:cubicBezTo>
                    <a:cubicBezTo>
                      <a:pt x="772" y="853"/>
                      <a:pt x="772" y="853"/>
                      <a:pt x="772" y="853"/>
                    </a:cubicBezTo>
                    <a:close/>
                    <a:moveTo>
                      <a:pt x="772" y="1255"/>
                    </a:moveTo>
                    <a:cubicBezTo>
                      <a:pt x="564" y="1255"/>
                      <a:pt x="564" y="1255"/>
                      <a:pt x="564" y="1255"/>
                    </a:cubicBezTo>
                    <a:cubicBezTo>
                      <a:pt x="613" y="1369"/>
                      <a:pt x="686" y="1466"/>
                      <a:pt x="772" y="1543"/>
                    </a:cubicBezTo>
                    <a:cubicBezTo>
                      <a:pt x="772" y="1255"/>
                      <a:pt x="772" y="1255"/>
                      <a:pt x="772" y="1255"/>
                    </a:cubicBezTo>
                    <a:close/>
                    <a:moveTo>
                      <a:pt x="642" y="1527"/>
                    </a:moveTo>
                    <a:cubicBezTo>
                      <a:pt x="577" y="1450"/>
                      <a:pt x="520" y="1356"/>
                      <a:pt x="475" y="1255"/>
                    </a:cubicBezTo>
                    <a:cubicBezTo>
                      <a:pt x="227" y="1255"/>
                      <a:pt x="227" y="1255"/>
                      <a:pt x="227" y="1255"/>
                    </a:cubicBezTo>
                    <a:cubicBezTo>
                      <a:pt x="325" y="1385"/>
                      <a:pt x="471" y="1486"/>
                      <a:pt x="642" y="1527"/>
                    </a:cubicBezTo>
                    <a:close/>
                    <a:moveTo>
                      <a:pt x="1235" y="853"/>
                    </a:moveTo>
                    <a:cubicBezTo>
                      <a:pt x="1231" y="967"/>
                      <a:pt x="1210" y="1076"/>
                      <a:pt x="1178" y="1174"/>
                    </a:cubicBezTo>
                    <a:cubicBezTo>
                      <a:pt x="1450" y="1174"/>
                      <a:pt x="1450" y="1174"/>
                      <a:pt x="1450" y="1174"/>
                    </a:cubicBezTo>
                    <a:cubicBezTo>
                      <a:pt x="1503" y="1080"/>
                      <a:pt x="1539" y="971"/>
                      <a:pt x="1543" y="853"/>
                    </a:cubicBezTo>
                    <a:cubicBezTo>
                      <a:pt x="1235" y="853"/>
                      <a:pt x="1235" y="853"/>
                      <a:pt x="1235" y="853"/>
                    </a:cubicBezTo>
                    <a:close/>
                    <a:moveTo>
                      <a:pt x="853" y="1174"/>
                    </a:moveTo>
                    <a:cubicBezTo>
                      <a:pt x="1092" y="1174"/>
                      <a:pt x="1092" y="1174"/>
                      <a:pt x="1092" y="1174"/>
                    </a:cubicBezTo>
                    <a:cubicBezTo>
                      <a:pt x="1129" y="1076"/>
                      <a:pt x="1149" y="967"/>
                      <a:pt x="1153" y="853"/>
                    </a:cubicBezTo>
                    <a:cubicBezTo>
                      <a:pt x="853" y="853"/>
                      <a:pt x="853" y="853"/>
                      <a:pt x="853" y="853"/>
                    </a:cubicBezTo>
                    <a:cubicBezTo>
                      <a:pt x="853" y="1174"/>
                      <a:pt x="853" y="1174"/>
                      <a:pt x="853" y="1174"/>
                    </a:cubicBezTo>
                    <a:cubicBezTo>
                      <a:pt x="853" y="1174"/>
                      <a:pt x="853" y="1174"/>
                      <a:pt x="853" y="1174"/>
                    </a:cubicBezTo>
                    <a:close/>
                    <a:moveTo>
                      <a:pt x="853" y="1543"/>
                    </a:moveTo>
                    <a:cubicBezTo>
                      <a:pt x="938" y="1466"/>
                      <a:pt x="1011" y="1369"/>
                      <a:pt x="1060" y="1255"/>
                    </a:cubicBezTo>
                    <a:cubicBezTo>
                      <a:pt x="853" y="1255"/>
                      <a:pt x="853" y="1255"/>
                      <a:pt x="853" y="1255"/>
                    </a:cubicBezTo>
                    <a:cubicBezTo>
                      <a:pt x="853" y="1543"/>
                      <a:pt x="853" y="1543"/>
                      <a:pt x="853" y="1543"/>
                    </a:cubicBezTo>
                    <a:cubicBezTo>
                      <a:pt x="853" y="1543"/>
                      <a:pt x="853" y="1543"/>
                      <a:pt x="853" y="1543"/>
                    </a:cubicBezTo>
                    <a:close/>
                    <a:moveTo>
                      <a:pt x="1397" y="1255"/>
                    </a:moveTo>
                    <a:cubicBezTo>
                      <a:pt x="1149" y="1255"/>
                      <a:pt x="1149" y="1255"/>
                      <a:pt x="1149" y="1255"/>
                    </a:cubicBezTo>
                    <a:cubicBezTo>
                      <a:pt x="1105" y="1356"/>
                      <a:pt x="1048" y="1450"/>
                      <a:pt x="983" y="1527"/>
                    </a:cubicBezTo>
                    <a:cubicBezTo>
                      <a:pt x="1153" y="1486"/>
                      <a:pt x="1300" y="1385"/>
                      <a:pt x="1397" y="1255"/>
                    </a:cubicBezTo>
                    <a:close/>
                  </a:path>
                </a:pathLst>
              </a:custGeom>
              <a:solidFill>
                <a:schemeClr val="bg1"/>
              </a:solidFill>
              <a:ln>
                <a:noFill/>
              </a:ln>
            </p:spPr>
            <p:txBody>
              <a:bodyPr vert="horz" wrap="square" lIns="67223" tIns="33611" rIns="67223" bIns="33611" numCol="1" anchor="t" anchorCtr="0" compatLnSpc="1">
                <a:prstTxWarp prst="textNoShape">
                  <a:avLst/>
                </a:prstTxWarp>
              </a:bodyPr>
              <a:lstStyle/>
              <a:p>
                <a:pPr defTabSz="685775"/>
                <a:endParaRPr lang="en-US" sz="1324" dirty="0">
                  <a:solidFill>
                    <a:srgbClr val="FFFFFF"/>
                  </a:solidFill>
                </a:endParaRPr>
              </a:p>
            </p:txBody>
          </p:sp>
        </p:grpSp>
        <p:grpSp>
          <p:nvGrpSpPr>
            <p:cNvPr id="3" name="Group 2"/>
            <p:cNvGrpSpPr/>
            <p:nvPr/>
          </p:nvGrpSpPr>
          <p:grpSpPr>
            <a:xfrm>
              <a:off x="274943" y="1175049"/>
              <a:ext cx="2856759" cy="2690806"/>
              <a:chOff x="323997" y="1213174"/>
              <a:chExt cx="2914043" cy="2744762"/>
            </a:xfrm>
            <a:solidFill>
              <a:srgbClr val="00B0F0"/>
            </a:solidFill>
          </p:grpSpPr>
          <p:sp>
            <p:nvSpPr>
              <p:cNvPr id="26" name="Rectangle 25"/>
              <p:cNvSpPr/>
              <p:nvPr/>
            </p:nvSpPr>
            <p:spPr bwMode="auto">
              <a:xfrm>
                <a:off x="323997" y="1213174"/>
                <a:ext cx="2914043" cy="2744762"/>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4444" tIns="107555" rIns="134444" bIns="107555" numCol="1" rtlCol="0" anchor="t" anchorCtr="0" compatLnSpc="1">
                <a:prstTxWarp prst="textNoShape">
                  <a:avLst/>
                </a:prstTxWarp>
              </a:bodyPr>
              <a:lstStyle/>
              <a:p>
                <a:pPr defTabSz="503858" fontAlgn="base">
                  <a:lnSpc>
                    <a:spcPct val="90000"/>
                  </a:lnSpc>
                  <a:spcBef>
                    <a:spcPct val="0"/>
                  </a:spcBef>
                  <a:spcAft>
                    <a:spcPct val="0"/>
                  </a:spcAft>
                </a:pPr>
                <a:r>
                  <a:rPr lang="en-US" sz="2059" dirty="0">
                    <a:gradFill>
                      <a:gsLst>
                        <a:gs pos="0">
                          <a:srgbClr val="FFFFFF"/>
                        </a:gs>
                        <a:gs pos="100000">
                          <a:srgbClr val="FFFFFF"/>
                        </a:gs>
                      </a:gsLst>
                      <a:lin ang="5400000" scaled="1"/>
                    </a:gradFill>
                    <a:cs typeface="Segoe UI Light"/>
                  </a:rPr>
                  <a:t>Office 365</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Enhanced “in” </a:t>
                </a:r>
                <a:br>
                  <a:rPr lang="en-US" sz="1153" dirty="0">
                    <a:gradFill>
                      <a:gsLst>
                        <a:gs pos="0">
                          <a:srgbClr val="FFFFFF"/>
                        </a:gs>
                        <a:gs pos="100000">
                          <a:srgbClr val="FFFFFF"/>
                        </a:gs>
                      </a:gsLst>
                      <a:lin ang="5400000" scaled="1"/>
                    </a:gradFill>
                    <a:cs typeface="Segoe UI Light"/>
                  </a:rPr>
                </a:br>
                <a:r>
                  <a:rPr lang="en-US" sz="1153" dirty="0">
                    <a:gradFill>
                      <a:gsLst>
                        <a:gs pos="0">
                          <a:srgbClr val="FFFFFF"/>
                        </a:gs>
                        <a:gs pos="100000">
                          <a:srgbClr val="FFFFFF"/>
                        </a:gs>
                      </a:gsLst>
                      <a:lin ang="5400000" scaled="1"/>
                    </a:gradFill>
                    <a:cs typeface="Segoe UI Light"/>
                  </a:rPr>
                  <a:t>Office 365 experience</a:t>
                </a: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Works natively with Power BI</a:t>
                </a:r>
              </a:p>
            </p:txBody>
          </p:sp>
          <p:pic>
            <p:nvPicPr>
              <p:cNvPr id="27" name="Picture 26"/>
              <p:cNvPicPr>
                <a:picLocks noChangeAspect="1"/>
              </p:cNvPicPr>
              <p:nvPr/>
            </p:nvPicPr>
            <p:blipFill>
              <a:blip r:embed="rId4"/>
              <a:stretch>
                <a:fillRect/>
              </a:stretch>
            </p:blipFill>
            <p:spPr>
              <a:xfrm>
                <a:off x="2615270" y="1329922"/>
                <a:ext cx="422504" cy="511452"/>
              </a:xfrm>
              <a:prstGeom prst="rect">
                <a:avLst/>
              </a:prstGeom>
              <a:grpFill/>
            </p:spPr>
          </p:pic>
        </p:grpSp>
        <p:grpSp>
          <p:nvGrpSpPr>
            <p:cNvPr id="4" name="Group 3"/>
            <p:cNvGrpSpPr/>
            <p:nvPr/>
          </p:nvGrpSpPr>
          <p:grpSpPr>
            <a:xfrm>
              <a:off x="3186323" y="1180393"/>
              <a:ext cx="2868153" cy="2690806"/>
              <a:chOff x="3293757" y="1218625"/>
              <a:chExt cx="2925665" cy="2744762"/>
            </a:xfrm>
            <a:solidFill>
              <a:srgbClr val="00B0F0"/>
            </a:solidFill>
          </p:grpSpPr>
          <p:sp>
            <p:nvSpPr>
              <p:cNvPr id="34" name="Rectangle 33"/>
              <p:cNvSpPr/>
              <p:nvPr/>
            </p:nvSpPr>
            <p:spPr bwMode="auto">
              <a:xfrm>
                <a:off x="3293757" y="1218625"/>
                <a:ext cx="2925665" cy="2744762"/>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4444" tIns="107555" rIns="134444" bIns="107555" numCol="1" rtlCol="0" anchor="t" anchorCtr="0" compatLnSpc="1">
                <a:prstTxWarp prst="textNoShape">
                  <a:avLst/>
                </a:prstTxWarp>
              </a:bodyPr>
              <a:lstStyle/>
              <a:p>
                <a:pPr defTabSz="503858" fontAlgn="base">
                  <a:lnSpc>
                    <a:spcPct val="90000"/>
                  </a:lnSpc>
                  <a:spcBef>
                    <a:spcPct val="0"/>
                  </a:spcBef>
                  <a:spcAft>
                    <a:spcPct val="0"/>
                  </a:spcAft>
                </a:pPr>
                <a:r>
                  <a:rPr lang="en-US" sz="2059" dirty="0">
                    <a:gradFill>
                      <a:gsLst>
                        <a:gs pos="0">
                          <a:srgbClr val="FFFFFF"/>
                        </a:gs>
                        <a:gs pos="100000">
                          <a:srgbClr val="FFFFFF"/>
                        </a:gs>
                      </a:gsLst>
                      <a:lin ang="5400000" scaled="1"/>
                    </a:gradFill>
                    <a:cs typeface="Segoe UI Light"/>
                  </a:rPr>
                  <a:t>Azure</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Enhanced “on” </a:t>
                </a:r>
                <a:br>
                  <a:rPr lang="en-US" sz="1153" dirty="0">
                    <a:gradFill>
                      <a:gsLst>
                        <a:gs pos="0">
                          <a:srgbClr val="FFFFFF"/>
                        </a:gs>
                        <a:gs pos="100000">
                          <a:srgbClr val="FFFFFF"/>
                        </a:gs>
                      </a:gsLst>
                      <a:lin ang="5400000" scaled="1"/>
                    </a:gradFill>
                    <a:cs typeface="Segoe UI Light"/>
                  </a:rPr>
                </a:br>
                <a:r>
                  <a:rPr lang="en-US" sz="1153" dirty="0">
                    <a:gradFill>
                      <a:gsLst>
                        <a:gs pos="0">
                          <a:srgbClr val="FFFFFF"/>
                        </a:gs>
                        <a:gs pos="100000">
                          <a:srgbClr val="FFFFFF"/>
                        </a:gs>
                      </a:gsLst>
                      <a:lin ang="5400000" scaled="1"/>
                    </a:gradFill>
                    <a:cs typeface="Segoe UI Light"/>
                  </a:rPr>
                  <a:t>Azure experience</a:t>
                </a: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Works natively with Azure SQL </a:t>
                </a:r>
              </a:p>
            </p:txBody>
          </p:sp>
          <p:pic>
            <p:nvPicPr>
              <p:cNvPr id="28" name="Picture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82640" y="1355210"/>
                <a:ext cx="783726" cy="508500"/>
              </a:xfrm>
              <a:prstGeom prst="rect">
                <a:avLst/>
              </a:prstGeom>
              <a:grpFill/>
            </p:spPr>
          </p:pic>
        </p:grpSp>
        <p:grpSp>
          <p:nvGrpSpPr>
            <p:cNvPr id="5" name="Group 4"/>
            <p:cNvGrpSpPr/>
            <p:nvPr/>
          </p:nvGrpSpPr>
          <p:grpSpPr>
            <a:xfrm>
              <a:off x="6118552" y="1180394"/>
              <a:ext cx="2868153" cy="2690806"/>
              <a:chOff x="6284783" y="1218626"/>
              <a:chExt cx="2925665" cy="2744762"/>
            </a:xfrm>
            <a:solidFill>
              <a:srgbClr val="00B0F0"/>
            </a:solidFill>
          </p:grpSpPr>
          <p:sp>
            <p:nvSpPr>
              <p:cNvPr id="45" name="Rectangle 44"/>
              <p:cNvSpPr/>
              <p:nvPr/>
            </p:nvSpPr>
            <p:spPr bwMode="auto">
              <a:xfrm>
                <a:off x="6284783" y="1218626"/>
                <a:ext cx="2925665" cy="2744762"/>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4444" tIns="107555" rIns="134444" bIns="107555" numCol="1" rtlCol="0" anchor="t" anchorCtr="0" compatLnSpc="1">
                <a:prstTxWarp prst="textNoShape">
                  <a:avLst/>
                </a:prstTxWarp>
              </a:bodyPr>
              <a:lstStyle/>
              <a:p>
                <a:pPr defTabSz="503858" fontAlgn="base">
                  <a:lnSpc>
                    <a:spcPct val="90000"/>
                  </a:lnSpc>
                  <a:spcBef>
                    <a:spcPct val="0"/>
                  </a:spcBef>
                  <a:spcAft>
                    <a:spcPct val="0"/>
                  </a:spcAft>
                </a:pPr>
                <a:r>
                  <a:rPr lang="en-US" sz="2059" dirty="0">
                    <a:gradFill>
                      <a:gsLst>
                        <a:gs pos="0">
                          <a:srgbClr val="FFFFFF"/>
                        </a:gs>
                        <a:gs pos="100000">
                          <a:srgbClr val="FFFFFF"/>
                        </a:gs>
                      </a:gsLst>
                      <a:lin ang="5400000" scaled="1"/>
                    </a:gradFill>
                    <a:cs typeface="Segoe UI Light"/>
                  </a:rPr>
                  <a:t>Windows</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Desktop, web, tablet </a:t>
                </a:r>
                <a:br>
                  <a:rPr lang="en-US" sz="1153" dirty="0">
                    <a:gradFill>
                      <a:gsLst>
                        <a:gs pos="0">
                          <a:srgbClr val="FFFFFF"/>
                        </a:gs>
                        <a:gs pos="100000">
                          <a:srgbClr val="FFFFFF"/>
                        </a:gs>
                      </a:gsLst>
                      <a:lin ang="5400000" scaled="1"/>
                    </a:gradFill>
                    <a:cs typeface="Segoe UI Light"/>
                  </a:rPr>
                </a:br>
                <a:r>
                  <a:rPr lang="en-US" sz="1153" dirty="0">
                    <a:gradFill>
                      <a:gsLst>
                        <a:gs pos="0">
                          <a:srgbClr val="FFFFFF"/>
                        </a:gs>
                        <a:gs pos="100000">
                          <a:srgbClr val="FFFFFF"/>
                        </a:gs>
                      </a:gsLst>
                      <a:lin ang="5400000" scaled="1"/>
                    </a:gradFill>
                    <a:cs typeface="Segoe UI Light"/>
                  </a:rPr>
                  <a:t>and NOW phone</a:t>
                </a: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53" dirty="0">
                    <a:gradFill>
                      <a:gsLst>
                        <a:gs pos="0">
                          <a:srgbClr val="FFFFFF"/>
                        </a:gs>
                        <a:gs pos="100000">
                          <a:srgbClr val="FFFFFF"/>
                        </a:gs>
                      </a:gsLst>
                      <a:lin ang="5400000" scaled="1"/>
                    </a:gradFill>
                    <a:cs typeface="Segoe UI Light"/>
                  </a:rPr>
                  <a:t>Usability enhancements</a:t>
                </a:r>
              </a:p>
              <a:p>
                <a:pPr defTabSz="503858" fontAlgn="base">
                  <a:lnSpc>
                    <a:spcPct val="90000"/>
                  </a:lnSpc>
                  <a:spcBef>
                    <a:spcPct val="0"/>
                  </a:spcBef>
                  <a:spcAft>
                    <a:spcPct val="0"/>
                  </a:spcAft>
                </a:pPr>
                <a:endParaRPr lang="en-US" sz="1153" dirty="0">
                  <a:gradFill>
                    <a:gsLst>
                      <a:gs pos="0">
                        <a:srgbClr val="FFFFFF"/>
                      </a:gs>
                      <a:gs pos="100000">
                        <a:srgbClr val="FFFFFF"/>
                      </a:gs>
                    </a:gsLst>
                    <a:lin ang="5400000" scaled="1"/>
                  </a:gradFill>
                </a:endParaRPr>
              </a:p>
            </p:txBody>
          </p:sp>
          <p:pic>
            <p:nvPicPr>
              <p:cNvPr id="29" name="Picture 28"/>
              <p:cNvPicPr>
                <a:picLocks noChangeAspect="1"/>
              </p:cNvPicPr>
              <p:nvPr/>
            </p:nvPicPr>
            <p:blipFill>
              <a:blip r:embed="rId6"/>
              <a:stretch>
                <a:fillRect/>
              </a:stretch>
            </p:blipFill>
            <p:spPr>
              <a:xfrm>
                <a:off x="8595008" y="1378256"/>
                <a:ext cx="454118" cy="446793"/>
              </a:xfrm>
              <a:prstGeom prst="rect">
                <a:avLst/>
              </a:prstGeom>
              <a:grpFill/>
            </p:spPr>
          </p:pic>
        </p:grpSp>
        <p:grpSp>
          <p:nvGrpSpPr>
            <p:cNvPr id="6" name="Group 5"/>
            <p:cNvGrpSpPr/>
            <p:nvPr/>
          </p:nvGrpSpPr>
          <p:grpSpPr>
            <a:xfrm>
              <a:off x="9065138" y="1175049"/>
              <a:ext cx="2868153" cy="2690806"/>
              <a:chOff x="9271286" y="1218626"/>
              <a:chExt cx="2925665" cy="2744762"/>
            </a:xfrm>
            <a:solidFill>
              <a:srgbClr val="00B0F0"/>
            </a:solidFill>
          </p:grpSpPr>
          <p:sp>
            <p:nvSpPr>
              <p:cNvPr id="47" name="Rectangle 46"/>
              <p:cNvSpPr/>
              <p:nvPr/>
            </p:nvSpPr>
            <p:spPr bwMode="auto">
              <a:xfrm>
                <a:off x="9271286" y="1218626"/>
                <a:ext cx="2925665" cy="2744762"/>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4444" tIns="107555" rIns="134444" bIns="107555" numCol="1" rtlCol="0" anchor="t" anchorCtr="0" compatLnSpc="1">
                <a:prstTxWarp prst="textNoShape">
                  <a:avLst/>
                </a:prstTxWarp>
              </a:bodyPr>
              <a:lstStyle/>
              <a:p>
                <a:pPr defTabSz="503858" fontAlgn="base">
                  <a:lnSpc>
                    <a:spcPct val="90000"/>
                  </a:lnSpc>
                  <a:spcBef>
                    <a:spcPct val="0"/>
                  </a:spcBef>
                  <a:spcAft>
                    <a:spcPct val="0"/>
                  </a:spcAft>
                </a:pPr>
                <a:r>
                  <a:rPr lang="en-US" sz="2059" dirty="0">
                    <a:gradFill>
                      <a:gsLst>
                        <a:gs pos="0">
                          <a:srgbClr val="FFFFFF"/>
                        </a:gs>
                        <a:gs pos="100000">
                          <a:srgbClr val="FFFFFF"/>
                        </a:gs>
                      </a:gsLst>
                      <a:lin ang="5400000" scaled="1"/>
                    </a:gradFill>
                    <a:cs typeface="Segoe UI Light"/>
                  </a:rPr>
                  <a:t>CRM Online</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75" dirty="0">
                    <a:gradFill>
                      <a:gsLst>
                        <a:gs pos="0">
                          <a:srgbClr val="FFFFFF"/>
                        </a:gs>
                        <a:gs pos="100000">
                          <a:srgbClr val="FFFFFF"/>
                        </a:gs>
                      </a:gsLst>
                      <a:lin ang="5400000" scaled="1"/>
                    </a:gradFill>
                    <a:cs typeface="Segoe UI Light"/>
                  </a:rPr>
                  <a:t>Works natively with CRM Online</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p:txBody>
          </p:sp>
          <p:pic>
            <p:nvPicPr>
              <p:cNvPr id="30" name="Picture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565599" y="1329922"/>
                <a:ext cx="541665" cy="566398"/>
              </a:xfrm>
              <a:prstGeom prst="rect">
                <a:avLst/>
              </a:prstGeom>
              <a:grpFill/>
            </p:spPr>
          </p:pic>
        </p:grpSp>
        <p:grpSp>
          <p:nvGrpSpPr>
            <p:cNvPr id="9" name="Group 8"/>
            <p:cNvGrpSpPr/>
            <p:nvPr/>
          </p:nvGrpSpPr>
          <p:grpSpPr>
            <a:xfrm>
              <a:off x="6132910" y="3930272"/>
              <a:ext cx="2853795" cy="2644078"/>
              <a:chOff x="6299428" y="4035225"/>
              <a:chExt cx="2911020" cy="2697097"/>
            </a:xfrm>
            <a:solidFill>
              <a:srgbClr val="00B0F0"/>
            </a:solidFill>
          </p:grpSpPr>
          <p:sp>
            <p:nvSpPr>
              <p:cNvPr id="60" name="Rectangle 59"/>
              <p:cNvSpPr/>
              <p:nvPr/>
            </p:nvSpPr>
            <p:spPr bwMode="auto">
              <a:xfrm>
                <a:off x="6299428" y="4035225"/>
                <a:ext cx="2911020" cy="2697097"/>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4444" tIns="107555" rIns="134444" bIns="107555" numCol="1" rtlCol="0" anchor="t" anchorCtr="0" compatLnSpc="1">
                <a:prstTxWarp prst="textNoShape">
                  <a:avLst/>
                </a:prstTxWarp>
              </a:bodyPr>
              <a:lstStyle/>
              <a:p>
                <a:pPr defTabSz="503858" fontAlgn="base">
                  <a:lnSpc>
                    <a:spcPct val="90000"/>
                  </a:lnSpc>
                  <a:spcBef>
                    <a:spcPct val="0"/>
                  </a:spcBef>
                  <a:spcAft>
                    <a:spcPct val="0"/>
                  </a:spcAft>
                </a:pPr>
                <a:r>
                  <a:rPr lang="en-US" sz="2059" dirty="0">
                    <a:gradFill>
                      <a:gsLst>
                        <a:gs pos="0">
                          <a:srgbClr val="FFFFFF"/>
                        </a:gs>
                        <a:gs pos="100000">
                          <a:srgbClr val="FFFFFF"/>
                        </a:gs>
                      </a:gsLst>
                      <a:lin ang="5400000" scaled="1"/>
                    </a:gradFill>
                    <a:cs typeface="Segoe UI Light"/>
                  </a:rPr>
                  <a:t>Functionality</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75" dirty="0">
                    <a:gradFill>
                      <a:gsLst>
                        <a:gs pos="0">
                          <a:srgbClr val="FFFFFF"/>
                        </a:gs>
                        <a:gs pos="100000">
                          <a:srgbClr val="FFFFFF"/>
                        </a:gs>
                      </a:gsLst>
                      <a:lin ang="5400000" scaled="1"/>
                    </a:gradFill>
                    <a:cs typeface="Segoe UI Light"/>
                  </a:rPr>
                  <a:t>Posting preview</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75" dirty="0">
                    <a:gradFill>
                      <a:gsLst>
                        <a:gs pos="0">
                          <a:srgbClr val="FFFFFF"/>
                        </a:gs>
                        <a:gs pos="100000">
                          <a:srgbClr val="FFFFFF"/>
                        </a:gs>
                      </a:gsLst>
                      <a:lin ang="5400000" scaled="1"/>
                    </a:gradFill>
                    <a:cs typeface="Segoe UI Light"/>
                  </a:rPr>
                  <a:t>Deferrals</a:t>
                </a:r>
              </a:p>
              <a:p>
                <a:pPr defTabSz="503858" fontAlgn="base">
                  <a:lnSpc>
                    <a:spcPct val="90000"/>
                  </a:lnSpc>
                  <a:spcBef>
                    <a:spcPct val="0"/>
                  </a:spcBef>
                  <a:spcAft>
                    <a:spcPct val="0"/>
                  </a:spcAft>
                </a:pPr>
                <a:endParaRPr lang="en-US" sz="1175" dirty="0">
                  <a:gradFill>
                    <a:gsLst>
                      <a:gs pos="0">
                        <a:srgbClr val="FFFFFF"/>
                      </a:gs>
                      <a:gs pos="100000">
                        <a:srgbClr val="FFFFFF"/>
                      </a:gs>
                    </a:gsLst>
                    <a:lin ang="5400000" scaled="1"/>
                  </a:gradFill>
                  <a:cs typeface="Segoe UI Light"/>
                </a:endParaRPr>
              </a:p>
              <a:p>
                <a:pPr defTabSz="503858" fontAlgn="base">
                  <a:lnSpc>
                    <a:spcPct val="90000"/>
                  </a:lnSpc>
                  <a:spcBef>
                    <a:spcPct val="0"/>
                  </a:spcBef>
                  <a:spcAft>
                    <a:spcPct val="0"/>
                  </a:spcAft>
                </a:pPr>
                <a:r>
                  <a:rPr lang="en-US" sz="1175" dirty="0">
                    <a:gradFill>
                      <a:gsLst>
                        <a:gs pos="0">
                          <a:srgbClr val="FFFFFF"/>
                        </a:gs>
                        <a:gs pos="100000">
                          <a:srgbClr val="FFFFFF"/>
                        </a:gs>
                      </a:gsLst>
                      <a:lin ang="5400000" scaled="1"/>
                    </a:gradFill>
                    <a:cs typeface="Segoe UI Light"/>
                  </a:rPr>
                  <a:t>Positive Pay (for U.S.)</a:t>
                </a:r>
              </a:p>
            </p:txBody>
          </p:sp>
          <p:pic>
            <p:nvPicPr>
              <p:cNvPr id="31" name="Picture 2" descr="\\MAGNUM\Projects\Microsoft\Cloud Power FY12\Design\ICONS_PNG\Next_Gen_Application.png"/>
              <p:cNvPicPr>
                <a:picLocks noChangeAspect="1" noChangeArrowheads="1"/>
              </p:cNvPicPr>
              <p:nvPr/>
            </p:nvPicPr>
            <p:blipFill rotWithShape="1">
              <a:blip r:embed="rId8" cstate="print">
                <a:lum bright="100000"/>
              </a:blip>
              <a:srcRect l="13459"/>
              <a:stretch/>
            </p:blipFill>
            <p:spPr bwMode="auto">
              <a:xfrm>
                <a:off x="8491157" y="4057322"/>
                <a:ext cx="715355" cy="826394"/>
              </a:xfrm>
              <a:prstGeom prst="rect">
                <a:avLst/>
              </a:prstGeom>
              <a:grpFill/>
            </p:spPr>
          </p:pic>
        </p:grpSp>
      </p:grpSp>
    </p:spTree>
    <p:extLst>
      <p:ext uri="{BB962C8B-B14F-4D97-AF65-F5344CB8AC3E}">
        <p14:creationId xmlns:p14="http://schemas.microsoft.com/office/powerpoint/2010/main" val="2180902933"/>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3"/>
          </p:nvPr>
        </p:nvSpPr>
        <p:spPr/>
        <p:txBody>
          <a:bodyPr>
            <a:normAutofit lnSpcReduction="10000"/>
          </a:bodyPr>
          <a:lstStyle/>
          <a:p>
            <a:r>
              <a:rPr lang="en-US" dirty="0" smtClean="0"/>
              <a:t>Outstanding </a:t>
            </a:r>
            <a:r>
              <a:rPr lang="en-US" dirty="0"/>
              <a:t>User Experience </a:t>
            </a:r>
            <a:r>
              <a:rPr lang="en-US" dirty="0" smtClean="0"/>
              <a:t>Enhancements</a:t>
            </a:r>
          </a:p>
          <a:p>
            <a:r>
              <a:rPr lang="en-US" dirty="0" err="1" smtClean="0"/>
              <a:t>RapidStart</a:t>
            </a:r>
            <a:r>
              <a:rPr lang="en-US" dirty="0" smtClean="0"/>
              <a:t> </a:t>
            </a:r>
            <a:r>
              <a:rPr lang="en-US" dirty="0"/>
              <a:t>Implementation &amp; </a:t>
            </a:r>
            <a:r>
              <a:rPr lang="en-US" dirty="0" smtClean="0"/>
              <a:t>Upgrades</a:t>
            </a:r>
          </a:p>
          <a:p>
            <a:r>
              <a:rPr lang="en-US" dirty="0" smtClean="0"/>
              <a:t>Microsoft </a:t>
            </a:r>
            <a:r>
              <a:rPr lang="en-US" dirty="0"/>
              <a:t>Dynamics NAV User Interface for </a:t>
            </a:r>
            <a:r>
              <a:rPr lang="en-US" dirty="0" smtClean="0"/>
              <a:t>Tablets</a:t>
            </a:r>
          </a:p>
          <a:p>
            <a:r>
              <a:rPr lang="en-US" dirty="0" smtClean="0"/>
              <a:t>Seamless </a:t>
            </a:r>
            <a:r>
              <a:rPr lang="en-US" dirty="0"/>
              <a:t>Office 365 </a:t>
            </a:r>
            <a:r>
              <a:rPr lang="en-US" dirty="0" smtClean="0"/>
              <a:t>Integration</a:t>
            </a:r>
          </a:p>
          <a:p>
            <a:r>
              <a:rPr lang="en-US" dirty="0" smtClean="0"/>
              <a:t>Radically </a:t>
            </a:r>
            <a:r>
              <a:rPr lang="en-US" dirty="0"/>
              <a:t>Simplified Document </a:t>
            </a:r>
            <a:r>
              <a:rPr lang="en-US" dirty="0" smtClean="0"/>
              <a:t>Reporting</a:t>
            </a:r>
            <a:endParaRPr lang="en-US" dirty="0"/>
          </a:p>
        </p:txBody>
      </p:sp>
      <p:pic>
        <p:nvPicPr>
          <p:cNvPr id="8" name="Picture Placeholder 7"/>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5294" b="5294"/>
          <a:stretch>
            <a:fillRect/>
          </a:stretch>
        </p:blipFill>
        <p:spPr>
          <a:xfrm>
            <a:off x="5132070" y="1290876"/>
            <a:ext cx="3383280" cy="3024022"/>
          </a:xfrm>
        </p:spPr>
      </p:pic>
      <p:sp>
        <p:nvSpPr>
          <p:cNvPr id="2" name="Title 1"/>
          <p:cNvSpPr>
            <a:spLocks noGrp="1"/>
          </p:cNvSpPr>
          <p:nvPr>
            <p:ph type="title"/>
          </p:nvPr>
        </p:nvSpPr>
        <p:spPr/>
        <p:txBody>
          <a:bodyPr/>
          <a:lstStyle/>
          <a:p>
            <a:pPr lvl="0"/>
            <a:r>
              <a:rPr lang="en-US" dirty="0"/>
              <a:t>The Value Behind Dynamics NAV 2016 </a:t>
            </a:r>
          </a:p>
        </p:txBody>
      </p:sp>
      <p:sp>
        <p:nvSpPr>
          <p:cNvPr id="3" name="Date Placeholder 2"/>
          <p:cNvSpPr>
            <a:spLocks noGrp="1"/>
          </p:cNvSpPr>
          <p:nvPr>
            <p:ph type="dt" sz="half" idx="15"/>
          </p:nvPr>
        </p:nvSpPr>
        <p:spPr/>
        <p:txBody>
          <a:bodyPr/>
          <a:lstStyle/>
          <a:p>
            <a:fld id="{24E137E5-9A07-4204-A77E-A8BC598F0F46}" type="datetime1">
              <a:rPr lang="en-US" smtClean="0"/>
              <a:t>1/8/2016</a:t>
            </a:fld>
            <a:endParaRPr lang="en-US"/>
          </a:p>
        </p:txBody>
      </p:sp>
      <p:sp>
        <p:nvSpPr>
          <p:cNvPr id="5" name="Footer Placeholder 4"/>
          <p:cNvSpPr>
            <a:spLocks noGrp="1"/>
          </p:cNvSpPr>
          <p:nvPr>
            <p:ph type="ftr" sz="quarter" idx="16"/>
          </p:nvPr>
        </p:nvSpPr>
        <p:spPr/>
        <p:txBody>
          <a:bodyPr/>
          <a:lstStyle/>
          <a:p>
            <a:r>
              <a:rPr lang="en-US" noProof="0" smtClean="0"/>
              <a:t>Why Upgrade Your Microsoft Dynamics NAV Solution?</a:t>
            </a:r>
            <a:endParaRPr lang="en-US" noProof="0" dirty="0"/>
          </a:p>
        </p:txBody>
      </p:sp>
      <p:sp>
        <p:nvSpPr>
          <p:cNvPr id="4" name="Slide Number Placeholder 3"/>
          <p:cNvSpPr>
            <a:spLocks noGrp="1"/>
          </p:cNvSpPr>
          <p:nvPr>
            <p:ph type="sldNum" sz="quarter" idx="17"/>
          </p:nvPr>
        </p:nvSpPr>
        <p:spPr/>
        <p:txBody>
          <a:bodyPr/>
          <a:lstStyle/>
          <a:p>
            <a:fld id="{2F3C97D9-29AA-4175-B7F9-8521FC89D3E0}" type="slidenum">
              <a:rPr lang="en-US" smtClean="0"/>
              <a:t>9</a:t>
            </a:fld>
            <a:endParaRPr lang="en-US"/>
          </a:p>
        </p:txBody>
      </p:sp>
    </p:spTree>
    <p:extLst>
      <p:ext uri="{BB962C8B-B14F-4D97-AF65-F5344CB8AC3E}">
        <p14:creationId xmlns:p14="http://schemas.microsoft.com/office/powerpoint/2010/main" val="1039814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ClickFactory Presentation Template 16_9">
  <a:themeElements>
    <a:clrScheme name="Custom 1">
      <a:dk1>
        <a:sysClr val="windowText" lastClr="000000"/>
      </a:dk1>
      <a:lt1>
        <a:sysClr val="window" lastClr="FFFFFF"/>
      </a:lt1>
      <a:dk2>
        <a:srgbClr val="0D4F95"/>
      </a:dk2>
      <a:lt2>
        <a:srgbClr val="A4A5A6"/>
      </a:lt2>
      <a:accent1>
        <a:srgbClr val="DA251D"/>
      </a:accent1>
      <a:accent2>
        <a:srgbClr val="196899"/>
      </a:accent2>
      <a:accent3>
        <a:srgbClr val="337185"/>
      </a:accent3>
      <a:accent4>
        <a:srgbClr val="846286"/>
      </a:accent4>
      <a:accent5>
        <a:srgbClr val="196899"/>
      </a:accent5>
      <a:accent6>
        <a:srgbClr val="983267"/>
      </a:accent6>
      <a:hlink>
        <a:srgbClr val="196899"/>
      </a:hlink>
      <a:folHlink>
        <a:srgbClr val="983267"/>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ClickFactory">
  <a:themeElements>
    <a:clrScheme name="1ClickFactory New Design">
      <a:dk1>
        <a:sysClr val="windowText" lastClr="000000"/>
      </a:dk1>
      <a:lt1>
        <a:sysClr val="window" lastClr="FFFFFF"/>
      </a:lt1>
      <a:dk2>
        <a:srgbClr val="263238"/>
      </a:dk2>
      <a:lt2>
        <a:srgbClr val="F5F5F5"/>
      </a:lt2>
      <a:accent1>
        <a:srgbClr val="2096F3"/>
      </a:accent1>
      <a:accent2>
        <a:srgbClr val="3E51B4"/>
      </a:accent2>
      <a:accent3>
        <a:srgbClr val="70787C"/>
      </a:accent3>
      <a:accent4>
        <a:srgbClr val="E81E63"/>
      </a:accent4>
      <a:accent5>
        <a:srgbClr val="6CBAF7"/>
      </a:accent5>
      <a:accent6>
        <a:srgbClr val="B8BBBD"/>
      </a:accent6>
      <a:hlink>
        <a:srgbClr val="2096F3"/>
      </a:hlink>
      <a:folHlink>
        <a:srgbClr val="2096F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ClickFactory ppt template_1510-02_draft" id="{3DCEE4C0-A23F-4263-B259-BB98CDC6D102}" vid="{4FE6C6B4-EB17-488D-A1E2-DAA736F3B5D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FBA5120BBE864FB33F147F4F099F85" ma:contentTypeVersion="4" ma:contentTypeDescription="Create a new document." ma:contentTypeScope="" ma:versionID="4c7834f7e36bc678240b9ad830fdf931">
  <xsd:schema xmlns:xsd="http://www.w3.org/2001/XMLSchema" xmlns:xs="http://www.w3.org/2001/XMLSchema" xmlns:p="http://schemas.microsoft.com/office/2006/metadata/properties" xmlns:ns1="http://schemas.microsoft.com/sharepoint/v3" xmlns:ns2="21f1c7b7-0c90-4326-9985-0efe7e96e4a4" targetNamespace="http://schemas.microsoft.com/office/2006/metadata/properties" ma:root="true" ma:fieldsID="4f68b7937389340cd95623e10e949b07" ns1:_="" ns2:_="">
    <xsd:import namespace="http://schemas.microsoft.com/sharepoint/v3"/>
    <xsd:import namespace="21f1c7b7-0c90-4326-9985-0efe7e96e4a4"/>
    <xsd:element name="properties">
      <xsd:complexType>
        <xsd:sequence>
          <xsd:element name="documentManagement">
            <xsd:complexType>
              <xsd:all>
                <xsd:element ref="ns1:RoutingRuleDescription"/>
                <xsd:element ref="ns2:SharedWithUsers" minOccurs="0"/>
                <xsd:element ref="ns2:SharingHintHash"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2" ma:displayName="Description" ma:internalName="RoutingRuleDescription">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f1c7b7-0c90-4326-9985-0efe7e96e4a4" elementFormDefault="qualified">
    <xsd:import namespace="http://schemas.microsoft.com/office/2006/documentManagement/types"/>
    <xsd:import namespace="http://schemas.microsoft.com/office/infopath/2007/PartnerControls"/>
    <xsd:element name="SharedWithUsers" ma:index="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10" nillable="true" ma:displayName="Sharing Hint Hash" ma:internalName="SharingHintHash" ma:readOnly="true">
      <xsd:simpleType>
        <xsd:restriction base="dms:Text"/>
      </xsd:simple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outingRuleDescription xmlns="http://schemas.microsoft.com/sharepoint/v3">1ClickFactory Presentation Template 16_9</RoutingRuleDescription>
    <SharedWithUsers xmlns="21f1c7b7-0c90-4326-9985-0efe7e96e4a4">
      <UserInfo>
        <DisplayName/>
        <AccountId xsi:nil="true"/>
        <AccountType/>
      </UserInfo>
    </SharedWithUsers>
  </documentManagement>
</p:properties>
</file>

<file path=customXml/itemProps1.xml><?xml version="1.0" encoding="utf-8"?>
<ds:datastoreItem xmlns:ds="http://schemas.openxmlformats.org/officeDocument/2006/customXml" ds:itemID="{0658989A-08FA-4209-B4F9-A80EA2BF82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1f1c7b7-0c90-4326-9985-0efe7e96e4a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AE4EFF-F18A-4E24-B8DE-B51797187433}">
  <ds:schemaRefs>
    <ds:schemaRef ds:uri="http://schemas.microsoft.com/sharepoint/v3/contenttype/forms"/>
  </ds:schemaRefs>
</ds:datastoreItem>
</file>

<file path=customXml/itemProps3.xml><?xml version="1.0" encoding="utf-8"?>
<ds:datastoreItem xmlns:ds="http://schemas.openxmlformats.org/officeDocument/2006/customXml" ds:itemID="{56609AC6-13D0-4339-9E95-E8DA36945CE5}">
  <ds:schemaRefs>
    <ds:schemaRef ds:uri="21f1c7b7-0c90-4326-9985-0efe7e96e4a4"/>
    <ds:schemaRef ds:uri="http://purl.org/dc/terms/"/>
    <ds:schemaRef ds:uri="http://schemas.microsoft.com/office/infopath/2007/PartnerControls"/>
    <ds:schemaRef ds:uri="http://schemas.microsoft.com/office/2006/metadata/propertie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sharepoint/v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1ClickFactory Presentation Template 16_9</Template>
  <TotalTime>13763</TotalTime>
  <Words>1915</Words>
  <Application>Microsoft Office PowerPoint</Application>
  <PresentationFormat>On-screen Show (16:9)</PresentationFormat>
  <Paragraphs>417</Paragraphs>
  <Slides>27</Slides>
  <Notes>22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27</vt:i4>
      </vt:variant>
    </vt:vector>
  </HeadingPairs>
  <TitlesOfParts>
    <vt:vector size="34" baseType="lpstr">
      <vt:lpstr>Arial</vt:lpstr>
      <vt:lpstr>Calibri</vt:lpstr>
      <vt:lpstr>Segoe UI</vt:lpstr>
      <vt:lpstr>Segoe UI Light</vt:lpstr>
      <vt:lpstr>Wingdings</vt:lpstr>
      <vt:lpstr>1ClickFactory Presentation Template 16_9</vt:lpstr>
      <vt:lpstr>1ClickFactory</vt:lpstr>
      <vt:lpstr>Why Upgrade YOUR Microsoft Dynamics NAV Solution?</vt:lpstr>
      <vt:lpstr>When to Use the Slide Deck  </vt:lpstr>
      <vt:lpstr>Agenda</vt:lpstr>
      <vt:lpstr>When Customers Start Considering an Upgrade</vt:lpstr>
      <vt:lpstr>Market Trends and Drivers that Support Upgrading </vt:lpstr>
      <vt:lpstr>The Mobile-First, Cloud-First World</vt:lpstr>
      <vt:lpstr>Continued Investment to Microsoft Dynamics NAV </vt:lpstr>
      <vt:lpstr>What's New NAV 2016</vt:lpstr>
      <vt:lpstr>The Value Behind Dynamics NAV 2016 </vt:lpstr>
      <vt:lpstr>Power BI</vt:lpstr>
      <vt:lpstr> Easily Build Your Workflows </vt:lpstr>
      <vt:lpstr>Universal App on All Your Devices</vt:lpstr>
      <vt:lpstr>Document Management</vt:lpstr>
      <vt:lpstr> Works Natively with CRM </vt:lpstr>
      <vt:lpstr>The Value of Upgrading</vt:lpstr>
      <vt:lpstr>If Staying With Outdated Microsoft Dynamic NAV </vt:lpstr>
      <vt:lpstr>What If?</vt:lpstr>
      <vt:lpstr>The Transition</vt:lpstr>
      <vt:lpstr>What Would You Like to Do Next?</vt:lpstr>
      <vt:lpstr>How to Start an Upgrade Project?</vt:lpstr>
      <vt:lpstr>Find Your Upgrade ROI</vt:lpstr>
      <vt:lpstr>Our Partner in Upgrades – 1ClickFactory</vt:lpstr>
      <vt:lpstr>Upgrade Subscription Value for You</vt:lpstr>
      <vt:lpstr>PowerPoint Presentation</vt:lpstr>
      <vt:lpstr>Next Steps</vt:lpstr>
      <vt:lpstr>Questions?</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assets:  NAV 2016 Upgrade</dc:title>
  <dc:creator>Ugnė Kukliauskaite</dc:creator>
  <cp:lastModifiedBy>Dalia Skardžiūtė</cp:lastModifiedBy>
  <cp:revision>173</cp:revision>
  <dcterms:created xsi:type="dcterms:W3CDTF">2015-09-25T06:45:07Z</dcterms:created>
  <dcterms:modified xsi:type="dcterms:W3CDTF">2016-01-08T10:27:20Z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0x01010036FBA5120BBE864FB33F147F4F099F85</vt:lpwstr>
  </property>
</Properties>
</file>