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5"/>
  </p:sldMasterIdLst>
  <p:notesMasterIdLst>
    <p:notesMasterId r:id="rId7"/>
  </p:notesMasterIdLst>
  <p:handoutMasterIdLst>
    <p:handoutMasterId r:id="rId8"/>
  </p:handoutMasterIdLst>
  <p:sldIdLst>
    <p:sldId id="1572" r:id="rId6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oadmap" id="{A073DAE3-B461-442F-A3D3-6642BD875E45}">
          <p14:sldIdLst>
            <p14:sldId id="1572"/>
          </p14:sldIdLst>
        </p14:section>
      </p14:sectionLst>
    </p:ext>
    <p:ext uri="{EFAFB233-063F-42B5-8137-9DF3F51BA10A}">
      <p15:sldGuideLst xmlns:p15="http://schemas.microsoft.com/office/powerpoint/2012/main">
        <p15:guide id="1" pos="3917" userDrawn="1">
          <p15:clr>
            <a:srgbClr val="A4A3A4"/>
          </p15:clr>
        </p15:guide>
        <p15:guide id="2" orient="horz" pos="22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Debbie Larson" initials="DL" lastIdx="13" clrIdx="4">
    <p:extLst>
      <p:ext uri="{19B8F6BF-5375-455C-9EA6-DF929625EA0E}">
        <p15:presenceInfo xmlns:p15="http://schemas.microsoft.com/office/powerpoint/2012/main" userId="S-1-5-21-124525095-708259637-1543119021-4596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7"/>
    <a:srgbClr val="ACC7F2"/>
    <a:srgbClr val="FDFDFD"/>
    <a:srgbClr val="F2F2F2"/>
    <a:srgbClr val="00188F"/>
    <a:srgbClr val="111111"/>
    <a:srgbClr val="89CBFF"/>
    <a:srgbClr val="FFFFFF"/>
    <a:srgbClr val="BAD80A"/>
    <a:srgbClr val="007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18" autoAdjust="0"/>
    <p:restoredTop sz="94543" autoAdjust="0"/>
  </p:normalViewPr>
  <p:slideViewPr>
    <p:cSldViewPr snapToGrid="0">
      <p:cViewPr varScale="1">
        <p:scale>
          <a:sx n="78" d="100"/>
          <a:sy n="78" d="100"/>
        </p:scale>
        <p:origin x="54" y="318"/>
      </p:cViewPr>
      <p:guideLst>
        <p:guide pos="3917"/>
        <p:guide orient="horz" pos="22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0134"/>
    </p:cViewPr>
  </p:sorterViewPr>
  <p:notesViewPr>
    <p:cSldViewPr snapToGrid="0" showGuides="1">
      <p:cViewPr varScale="1">
        <p:scale>
          <a:sx n="51" d="100"/>
          <a:sy n="51" d="100"/>
        </p:scale>
        <p:origin x="2034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S4 Solutions Specialist Summit</a:t>
            </a:r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11/16/2015 2:19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S4 Solutions Specialist Summit</a:t>
            </a:r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11/16/2015 2:19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t="10275" r="4315" b="9172"/>
          <a:stretch/>
        </p:blipFill>
        <p:spPr>
          <a:xfrm>
            <a:off x="0" y="0"/>
            <a:ext cx="12463136" cy="701051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 flipV="1">
            <a:off x="0" y="2536825"/>
            <a:ext cx="8221329" cy="445770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10000"/>
                  <a:alpha val="61000"/>
                </a:schemeClr>
              </a:gs>
              <a:gs pos="55000">
                <a:schemeClr val="bg2">
                  <a:lumMod val="10000"/>
                  <a:alpha val="0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273049" y="2125663"/>
            <a:ext cx="7316789" cy="3657599"/>
          </a:xfrm>
          <a:prstGeom prst="rect">
            <a:avLst/>
          </a:prstGeom>
          <a:solidFill>
            <a:srgbClr val="0078D7">
              <a:alpha val="8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1" y="0"/>
            <a:ext cx="8221329" cy="445770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10000"/>
                  <a:alpha val="61000"/>
                </a:schemeClr>
              </a:gs>
              <a:gs pos="55000">
                <a:schemeClr val="bg2">
                  <a:lumMod val="10000"/>
                  <a:alpha val="0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74702" y="2125663"/>
            <a:ext cx="7315136" cy="1828800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4646">
                      <a:srgbClr val="FFFFFF"/>
                    </a:gs>
                    <a:gs pos="4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273050" y="3954443"/>
            <a:ext cx="7316788" cy="1826745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200">
                <a:gradFill>
                  <a:gsLst>
                    <a:gs pos="64646">
                      <a:srgbClr val="FFFFFF"/>
                    </a:gs>
                    <a:gs pos="45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39043" y="400634"/>
            <a:ext cx="3528790" cy="401541"/>
          </a:xfrm>
          <a:prstGeom prst="rect">
            <a:avLst/>
          </a:prstGeom>
          <a:noFill/>
          <a:ln w="6350" cap="sq">
            <a:noFill/>
            <a:prstDash val="sysDash"/>
            <a:beve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aseline="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Dynamics NAV </a:t>
            </a:r>
            <a:endParaRPr lang="en-US" sz="2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2" y="5990359"/>
            <a:ext cx="1970174" cy="72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1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3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825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8490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291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836" y="493422"/>
            <a:ext cx="1913439" cy="703327"/>
          </a:xfrm>
          <a:prstGeom prst="rect">
            <a:avLst/>
          </a:prstGeom>
        </p:spPr>
      </p:pic>
      <p:sp>
        <p:nvSpPr>
          <p:cNvPr id="12" name="Title 7"/>
          <p:cNvSpPr txBox="1">
            <a:spLocks/>
          </p:cNvSpPr>
          <p:nvPr userDrawn="1"/>
        </p:nvSpPr>
        <p:spPr>
          <a:xfrm>
            <a:off x="274637" y="294525"/>
            <a:ext cx="8229600" cy="1143000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dirty="0"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</a:rPr>
              <a:t>Directions EMEA</a:t>
            </a:r>
            <a:br>
              <a:rPr dirty="0"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</a:rPr>
            </a:br>
            <a:r>
              <a:rPr sz="1600" spc="0" dirty="0">
                <a:gradFill>
                  <a:gsLst>
                    <a:gs pos="1250">
                      <a:srgbClr val="505050"/>
                    </a:gs>
                    <a:gs pos="100000">
                      <a:srgbClr val="505050"/>
                    </a:gs>
                  </a:gsLst>
                  <a:lin ang="5400000" scaled="0"/>
                </a:gradFill>
                <a:latin typeface="+mn-lt"/>
              </a:rPr>
              <a:t>Community for Dynamics NAV partners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" b="3360"/>
          <a:stretch/>
        </p:blipFill>
        <p:spPr>
          <a:xfrm>
            <a:off x="0" y="1582057"/>
            <a:ext cx="12436474" cy="54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2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3907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9230" y="3145040"/>
            <a:ext cx="3291840" cy="7058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9230" y="3145040"/>
            <a:ext cx="3291840" cy="705834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</a:t>
            </a:r>
            <a:r>
              <a:rPr lang="en-US" sz="7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2015 </a:t>
            </a:r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72939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ight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580" y="6243237"/>
            <a:ext cx="1280160" cy="274492"/>
          </a:xfrm>
          <a:prstGeom prst="rect">
            <a:avLst/>
          </a:prstGeom>
        </p:spPr>
      </p:pic>
      <p:sp>
        <p:nvSpPr>
          <p:cNvPr id="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273050" y="296863"/>
            <a:ext cx="3659188" cy="572464"/>
          </a:xfrm>
        </p:spPr>
        <p:txBody>
          <a:bodyPr lIns="182880" tIns="146304" rIns="182880" bIns="146304"/>
          <a:lstStyle>
            <a:lvl1pPr marL="0" indent="0">
              <a:buNone/>
              <a:defRPr sz="20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 smtClean="0"/>
              <a:t>Session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23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74701" y="3955786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63938" y="6238523"/>
            <a:ext cx="1273629" cy="274320"/>
          </a:xfrm>
          <a:prstGeom prst="rect">
            <a:avLst/>
          </a:prstGeom>
        </p:spPr>
      </p:pic>
      <p:sp>
        <p:nvSpPr>
          <p:cNvPr id="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273050" y="296863"/>
            <a:ext cx="3659188" cy="572464"/>
          </a:xfrm>
        </p:spPr>
        <p:txBody>
          <a:bodyPr lIns="182880" tIns="146304" rIns="182880" bIns="146304"/>
          <a:lstStyle>
            <a:lvl1pPr marL="0" indent="0">
              <a:buNone/>
              <a:defRPr sz="20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 smtClean="0"/>
              <a:t>Session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1475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71" r:id="rId2"/>
    <p:sldLayoutId id="2147484236" r:id="rId3"/>
    <p:sldLayoutId id="2147484299" r:id="rId4"/>
    <p:sldLayoutId id="2147484295" r:id="rId5"/>
    <p:sldLayoutId id="2147484240" r:id="rId6"/>
    <p:sldLayoutId id="2147484296" r:id="rId7"/>
    <p:sldLayoutId id="2147484241" r:id="rId8"/>
    <p:sldLayoutId id="2147484297" r:id="rId9"/>
    <p:sldLayoutId id="2147484244" r:id="rId10"/>
    <p:sldLayoutId id="2147484298" r:id="rId11"/>
    <p:sldLayoutId id="2147484245" r:id="rId12"/>
    <p:sldLayoutId id="2147484247" r:id="rId13"/>
    <p:sldLayoutId id="2147484249" r:id="rId14"/>
    <p:sldLayoutId id="2147484250" r:id="rId15"/>
    <p:sldLayoutId id="2147484264" r:id="rId16"/>
    <p:sldLayoutId id="2147484251" r:id="rId17"/>
    <p:sldLayoutId id="2147484252" r:id="rId18"/>
    <p:sldLayoutId id="2147484253" r:id="rId19"/>
    <p:sldLayoutId id="2147484256" r:id="rId20"/>
    <p:sldLayoutId id="2147484257" r:id="rId21"/>
    <p:sldLayoutId id="2147484258" r:id="rId22"/>
    <p:sldLayoutId id="2147484259" r:id="rId23"/>
    <p:sldLayoutId id="2147484260" r:id="rId24"/>
    <p:sldLayoutId id="2147484261" r:id="rId25"/>
    <p:sldLayoutId id="2147484263" r:id="rId2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5480" y="1211583"/>
            <a:ext cx="6774391" cy="5485627"/>
            <a:chOff x="275480" y="1211583"/>
            <a:chExt cx="6774391" cy="5485627"/>
          </a:xfrm>
        </p:grpSpPr>
        <p:sp>
          <p:nvSpPr>
            <p:cNvPr id="23" name="Rectangle 22"/>
            <p:cNvSpPr/>
            <p:nvPr/>
          </p:nvSpPr>
          <p:spPr bwMode="auto">
            <a:xfrm>
              <a:off x="275480" y="3106510"/>
              <a:ext cx="1660899" cy="626213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n w="18415" cmpd="sng">
                    <a:noFill/>
                    <a:prstDash val="solid"/>
                  </a:ln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2009 R2</a:t>
              </a: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1979977" y="3106510"/>
              <a:ext cx="1660899" cy="626213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n w="18415" cmpd="sng">
                    <a:noFill/>
                    <a:prstDash val="solid"/>
                  </a:ln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2013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3684474" y="3106510"/>
              <a:ext cx="1660899" cy="626213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ln w="18415" cmpd="sng">
                    <a:noFill/>
                    <a:prstDash val="solid"/>
                  </a:ln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2013 R2</a:t>
              </a: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5388972" y="3106510"/>
              <a:ext cx="1660899" cy="626213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2015</a:t>
              </a: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275481" y="1211586"/>
              <a:ext cx="596821" cy="545632"/>
            </a:xfrm>
            <a:prstGeom prst="rect">
              <a:avLst/>
            </a:prstGeom>
            <a:solidFill>
              <a:schemeClr val="accent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15929">
                      <a:srgbClr val="FFFFFF"/>
                    </a:gs>
                    <a:gs pos="49558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 bwMode="auto">
            <a:xfrm>
              <a:off x="918949" y="1211586"/>
              <a:ext cx="3170689" cy="5456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0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4136287" y="1211585"/>
              <a:ext cx="596821" cy="545632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779755" y="1211585"/>
              <a:ext cx="596821" cy="545632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423222" y="1211584"/>
              <a:ext cx="596821" cy="545632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066689" y="1211583"/>
              <a:ext cx="596821" cy="545632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5694463" y="1788622"/>
              <a:ext cx="0" cy="749929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>
              <a:off x="4559536" y="2533446"/>
              <a:ext cx="1134108" cy="0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514923" y="2532489"/>
              <a:ext cx="0" cy="605426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6388010" y="1788621"/>
              <a:ext cx="0" cy="764214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H="1">
              <a:off x="6219421" y="2532489"/>
              <a:ext cx="0" cy="605426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5095500" y="1788621"/>
              <a:ext cx="0" cy="499932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2749011" y="2279482"/>
              <a:ext cx="2320117" cy="0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2695950" y="2273474"/>
              <a:ext cx="0" cy="864441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/>
            <p:cNvSpPr/>
            <p:nvPr/>
          </p:nvSpPr>
          <p:spPr bwMode="auto">
            <a:xfrm>
              <a:off x="275480" y="3723494"/>
              <a:ext cx="1660899" cy="2973716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endParaRPr lang="en-GB" sz="1399" kern="0" dirty="0">
                <a:gradFill>
                  <a:gsLst>
                    <a:gs pos="18584">
                      <a:srgbClr val="292929"/>
                    </a:gs>
                    <a:gs pos="43000">
                      <a:srgbClr val="29292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8" name="Rectangle 97"/>
            <p:cNvSpPr/>
            <p:nvPr/>
          </p:nvSpPr>
          <p:spPr bwMode="auto">
            <a:xfrm>
              <a:off x="1979977" y="3723494"/>
              <a:ext cx="1660899" cy="29737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endParaRPr lang="en-GB" sz="1399" kern="0" dirty="0">
                <a:gradFill>
                  <a:gsLst>
                    <a:gs pos="2655">
                      <a:schemeClr val="tx1"/>
                    </a:gs>
                    <a:gs pos="18584">
                      <a:schemeClr val="tx1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9" name="Rectangle 98"/>
            <p:cNvSpPr/>
            <p:nvPr/>
          </p:nvSpPr>
          <p:spPr bwMode="auto">
            <a:xfrm>
              <a:off x="3684475" y="3723494"/>
              <a:ext cx="1660899" cy="29737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endParaRPr lang="en-GB" sz="1399" kern="0" dirty="0">
                <a:gradFill>
                  <a:gsLst>
                    <a:gs pos="18584">
                      <a:srgbClr val="292929"/>
                    </a:gs>
                    <a:gs pos="43000">
                      <a:srgbClr val="29292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00" name="Rectangle 99"/>
            <p:cNvSpPr/>
            <p:nvPr/>
          </p:nvSpPr>
          <p:spPr bwMode="auto">
            <a:xfrm>
              <a:off x="5388972" y="3723494"/>
              <a:ext cx="1660899" cy="2973716"/>
            </a:xfrm>
            <a:prstGeom prst="rect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endParaRPr lang="en-GB" sz="1399" kern="0" dirty="0">
                <a:gradFill>
                  <a:gsLst>
                    <a:gs pos="18584">
                      <a:srgbClr val="292929"/>
                    </a:gs>
                    <a:gs pos="43000">
                      <a:srgbClr val="292929"/>
                    </a:gs>
                  </a:gsLst>
                  <a:lin ang="5400000" scaled="1"/>
                </a:gradFill>
              </a:endParaRPr>
            </a:p>
          </p:txBody>
        </p:sp>
        <p:cxnSp>
          <p:nvCxnSpPr>
            <p:cNvPr id="112" name="Straight Connector 111"/>
            <p:cNvCxnSpPr/>
            <p:nvPr/>
          </p:nvCxnSpPr>
          <p:spPr>
            <a:xfrm flipH="1">
              <a:off x="4441835" y="1788620"/>
              <a:ext cx="0" cy="224200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1115233" y="2025518"/>
              <a:ext cx="3326602" cy="0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1115233" y="2026652"/>
              <a:ext cx="0" cy="1111263"/>
            </a:xfrm>
            <a:prstGeom prst="line">
              <a:avLst/>
            </a:prstGeom>
            <a:ln w="57150" cap="rnd">
              <a:solidFill>
                <a:schemeClr val="tx2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/>
            <p:cNvSpPr/>
            <p:nvPr/>
          </p:nvSpPr>
          <p:spPr bwMode="auto">
            <a:xfrm>
              <a:off x="275481" y="1211586"/>
              <a:ext cx="596821" cy="545632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25664">
                        <a:srgbClr val="FFFFFF"/>
                      </a:gs>
                      <a:gs pos="49558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‘87</a:t>
              </a:r>
            </a:p>
          </p:txBody>
        </p:sp>
        <p:sp>
          <p:nvSpPr>
            <p:cNvPr id="127" name="Rectangle 126"/>
            <p:cNvSpPr/>
            <p:nvPr/>
          </p:nvSpPr>
          <p:spPr bwMode="auto">
            <a:xfrm>
              <a:off x="4136287" y="1211585"/>
              <a:ext cx="596821" cy="545632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gradFill>
                    <a:gsLst>
                      <a:gs pos="39823">
                        <a:srgbClr val="292929"/>
                      </a:gs>
                      <a:gs pos="54000">
                        <a:srgbClr val="292929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‘10</a:t>
              </a: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4779754" y="1211585"/>
              <a:ext cx="596821" cy="545632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gradFill>
                    <a:gsLst>
                      <a:gs pos="39823">
                        <a:srgbClr val="292929"/>
                      </a:gs>
                      <a:gs pos="54000">
                        <a:srgbClr val="292929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‘12</a:t>
              </a: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5423222" y="1211584"/>
              <a:ext cx="596821" cy="545632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gradFill>
                    <a:gsLst>
                      <a:gs pos="39823">
                        <a:srgbClr val="292929"/>
                      </a:gs>
                      <a:gs pos="54000">
                        <a:srgbClr val="292929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‘13</a:t>
              </a: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6066689" y="1211583"/>
              <a:ext cx="596821" cy="545632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gradFill>
                    <a:gsLst>
                      <a:gs pos="39823">
                        <a:srgbClr val="292929"/>
                      </a:gs>
                      <a:gs pos="54000">
                        <a:srgbClr val="292929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‘14</a:t>
              </a: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275480" y="3723494"/>
              <a:ext cx="1660899" cy="29737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Business data visualizations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Integration </a:t>
              </a:r>
              <a:b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</a:b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to Microsoft Dynamics CRM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 err="1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RoleTailored</a:t>
              </a: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 </a:t>
              </a:r>
              <a:b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</a:b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user access for hosted, remote, and roaming users</a:t>
              </a:r>
            </a:p>
          </p:txBody>
        </p:sp>
        <p:sp>
          <p:nvSpPr>
            <p:cNvPr id="136" name="Rectangle 135"/>
            <p:cNvSpPr/>
            <p:nvPr/>
          </p:nvSpPr>
          <p:spPr bwMode="auto">
            <a:xfrm>
              <a:off x="1979977" y="3723494"/>
              <a:ext cx="1660899" cy="297371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Substantial new functionality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Web and SharePoint </a:t>
              </a:r>
              <a:b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</a:b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user experience</a:t>
              </a:r>
            </a:p>
          </p:txBody>
        </p:sp>
        <p:sp>
          <p:nvSpPr>
            <p:cNvPr id="137" name="Rectangle 136"/>
            <p:cNvSpPr/>
            <p:nvPr/>
          </p:nvSpPr>
          <p:spPr bwMode="auto">
            <a:xfrm>
              <a:off x="3684475" y="3723494"/>
              <a:ext cx="1660899" cy="2973716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“In” Office 365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“On” Windows Azure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Cash management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Multi-tenancy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Additional tools to support large scale hosting</a:t>
              </a:r>
            </a:p>
          </p:txBody>
        </p:sp>
        <p:sp>
          <p:nvSpPr>
            <p:cNvPr id="138" name="Rectangle 137"/>
            <p:cNvSpPr/>
            <p:nvPr/>
          </p:nvSpPr>
          <p:spPr bwMode="auto">
            <a:xfrm>
              <a:off x="5388972" y="3723494"/>
              <a:ext cx="1660899" cy="29737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Upgrade Tool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Cash Management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Devices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Simplification</a:t>
              </a:r>
            </a:p>
            <a:p>
              <a:pPr defTabSz="913906">
                <a:lnSpc>
                  <a:spcPct val="85000"/>
                </a:lnSpc>
                <a:spcBef>
                  <a:spcPts val="600"/>
                </a:spcBef>
                <a:buSzPct val="90000"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One Microsoft</a:t>
              </a:r>
            </a:p>
            <a:p>
              <a:pPr marL="177766" indent="-177766" defTabSz="913906">
                <a:lnSpc>
                  <a:spcPct val="85000"/>
                </a:lnSpc>
                <a:spcBef>
                  <a:spcPts val="600"/>
                </a:spcBef>
                <a:buSzPct val="90000"/>
                <a:buFont typeface="Arial" panose="020B0604020202020204" pitchFamily="34" charset="0"/>
                <a:buChar char="•"/>
                <a:defRPr/>
              </a:pPr>
              <a:r>
                <a:rPr lang="en-GB" sz="1399" kern="0" dirty="0" smtClean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Office 365 </a:t>
              </a: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integration</a:t>
              </a:r>
            </a:p>
            <a:p>
              <a:pPr marL="177766" indent="-177766" defTabSz="913906">
                <a:lnSpc>
                  <a:spcPct val="85000"/>
                </a:lnSpc>
                <a:spcBef>
                  <a:spcPts val="600"/>
                </a:spcBef>
                <a:buSzPct val="90000"/>
                <a:buFont typeface="Arial" panose="020B0604020202020204" pitchFamily="34" charset="0"/>
                <a:buChar char="•"/>
                <a:defRPr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Document reporting</a:t>
              </a:r>
            </a:p>
            <a:p>
              <a:pPr marL="177766" indent="-177766" defTabSz="913906">
                <a:lnSpc>
                  <a:spcPct val="85000"/>
                </a:lnSpc>
                <a:spcBef>
                  <a:spcPts val="600"/>
                </a:spcBef>
                <a:buSzPct val="90000"/>
                <a:buFont typeface="Arial" panose="020B0604020202020204" pitchFamily="34" charset="0"/>
                <a:buChar char="•"/>
                <a:defRPr/>
              </a:pPr>
              <a:r>
                <a:rPr lang="en-GB" sz="1399" kern="0" dirty="0">
                  <a:gradFill>
                    <a:gsLst>
                      <a:gs pos="2655">
                        <a:schemeClr val="tx1"/>
                      </a:gs>
                      <a:gs pos="18584">
                        <a:schemeClr val="tx1"/>
                      </a:gs>
                    </a:gsLst>
                    <a:lin ang="5400000" scaled="1"/>
                  </a:gradFill>
                </a:rPr>
                <a:t>Power BI</a:t>
              </a:r>
            </a:p>
          </p:txBody>
        </p:sp>
        <p:sp>
          <p:nvSpPr>
            <p:cNvPr id="66" name="Rectangle 65"/>
            <p:cNvSpPr/>
            <p:nvPr/>
          </p:nvSpPr>
          <p:spPr bwMode="auto">
            <a:xfrm>
              <a:off x="4136287" y="1211589"/>
              <a:ext cx="596821" cy="545632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‘10</a:t>
              </a: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4779754" y="1211589"/>
              <a:ext cx="596821" cy="545632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‘12</a:t>
              </a:r>
            </a:p>
          </p:txBody>
        </p:sp>
        <p:sp>
          <p:nvSpPr>
            <p:cNvPr id="70" name="Rectangle 69"/>
            <p:cNvSpPr/>
            <p:nvPr/>
          </p:nvSpPr>
          <p:spPr bwMode="auto">
            <a:xfrm>
              <a:off x="5423222" y="1211588"/>
              <a:ext cx="596821" cy="545632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‘13</a:t>
              </a: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6066689" y="1211587"/>
              <a:ext cx="596821" cy="545632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‘14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Dynamics NAV - Roadmap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7093469" y="3106510"/>
            <a:ext cx="1660898" cy="6262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22124">
                      <a:srgbClr val="FFFFFF"/>
                    </a:gs>
                    <a:gs pos="62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NAV 2016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8797965" y="3106510"/>
            <a:ext cx="3365395" cy="626213"/>
            <a:chOff x="8797965" y="3106510"/>
            <a:chExt cx="3365395" cy="626213"/>
          </a:xfrm>
          <a:solidFill>
            <a:schemeClr val="accent1">
              <a:lumMod val="75000"/>
            </a:schemeClr>
          </a:solidFill>
        </p:grpSpPr>
        <p:sp>
          <p:nvSpPr>
            <p:cNvPr id="28" name="Rectangle 27"/>
            <p:cNvSpPr/>
            <p:nvPr/>
          </p:nvSpPr>
          <p:spPr bwMode="auto">
            <a:xfrm>
              <a:off x="8797965" y="3106510"/>
              <a:ext cx="1660898" cy="62621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V Next</a:t>
              </a: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10502462" y="3106510"/>
              <a:ext cx="1660898" cy="62621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7" tIns="91427" rIns="91427" bIns="9142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293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gradFill>
                    <a:gsLst>
                      <a:gs pos="22124">
                        <a:srgbClr val="FFFFFF"/>
                      </a:gs>
                      <a:gs pos="62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NAV Next + 1</a:t>
              </a:r>
            </a:p>
          </p:txBody>
        </p:sp>
      </p:grpSp>
      <p:sp>
        <p:nvSpPr>
          <p:cNvPr id="13" name="Rectangle 12"/>
          <p:cNvSpPr/>
          <p:nvPr/>
        </p:nvSpPr>
        <p:spPr bwMode="auto">
          <a:xfrm>
            <a:off x="6710157" y="1211583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bold" panose="020B0702040204020203" pitchFamily="34" charset="0"/>
              <a:ea typeface="Segoe UI" pitchFamily="34" charset="0"/>
              <a:cs typeface="Segoe UI Semibold" panose="020B0702040204020203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353625" y="1211582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bold" panose="020B0702040204020203" pitchFamily="34" charset="0"/>
              <a:ea typeface="Segoe UI" pitchFamily="34" charset="0"/>
              <a:cs typeface="Segoe UI Semibold" panose="020B07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7997091" y="1211581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bold" panose="020B0702040204020203" pitchFamily="34" charset="0"/>
              <a:ea typeface="Segoe UI" pitchFamily="34" charset="0"/>
              <a:cs typeface="Segoe UI Semibold" panose="020B07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640559" y="1211581"/>
            <a:ext cx="3170690" cy="5456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 bwMode="auto">
          <a:xfrm rot="5400000">
            <a:off x="11743066" y="1326410"/>
            <a:ext cx="545632" cy="315975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7093469" y="3723494"/>
            <a:ext cx="1660896" cy="29737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563">
              <a:spcAft>
                <a:spcPts val="600"/>
              </a:spcAft>
            </a:pPr>
            <a:endParaRPr lang="da-DK" sz="1428" dirty="0">
              <a:solidFill>
                <a:srgbClr val="505050"/>
              </a:solidFill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6969645" y="1796268"/>
            <a:ext cx="0" cy="751806"/>
          </a:xfrm>
          <a:prstGeom prst="line">
            <a:avLst/>
          </a:prstGeom>
          <a:ln w="57150" cap="rnd">
            <a:solidFill>
              <a:schemeClr val="accent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7652035" y="1757216"/>
            <a:ext cx="635671" cy="490862"/>
            <a:chOff x="7652035" y="1757216"/>
            <a:chExt cx="635671" cy="490862"/>
          </a:xfrm>
        </p:grpSpPr>
        <p:cxnSp>
          <p:nvCxnSpPr>
            <p:cNvPr id="67" name="Straight Connector 66"/>
            <p:cNvCxnSpPr>
              <a:stCxn id="14" idx="2"/>
            </p:cNvCxnSpPr>
            <p:nvPr/>
          </p:nvCxnSpPr>
          <p:spPr>
            <a:xfrm>
              <a:off x="7652035" y="1757216"/>
              <a:ext cx="0" cy="490862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8287706" y="1757216"/>
              <a:ext cx="0" cy="224200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Straight Connector 74"/>
          <p:cNvCxnSpPr/>
          <p:nvPr/>
        </p:nvCxnSpPr>
        <p:spPr>
          <a:xfrm>
            <a:off x="6982343" y="2541093"/>
            <a:ext cx="956501" cy="0"/>
          </a:xfrm>
          <a:prstGeom prst="line">
            <a:avLst/>
          </a:prstGeom>
          <a:ln w="57150" cap="rnd">
            <a:solidFill>
              <a:schemeClr val="accent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7652035" y="1994113"/>
            <a:ext cx="3688595" cy="285369"/>
            <a:chOff x="7652035" y="1994113"/>
            <a:chExt cx="3688595" cy="285369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7652035" y="2279482"/>
              <a:ext cx="2005828" cy="0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8287706" y="1994113"/>
              <a:ext cx="3052924" cy="0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6" name="Straight Connector 75"/>
          <p:cNvCxnSpPr/>
          <p:nvPr/>
        </p:nvCxnSpPr>
        <p:spPr>
          <a:xfrm>
            <a:off x="7923918" y="2540136"/>
            <a:ext cx="0" cy="605426"/>
          </a:xfrm>
          <a:prstGeom prst="line">
            <a:avLst/>
          </a:prstGeom>
          <a:ln w="57150" cap="rnd">
            <a:solidFill>
              <a:schemeClr val="accent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9590319" y="2002843"/>
            <a:ext cx="1750311" cy="1103667"/>
            <a:chOff x="9590319" y="2002843"/>
            <a:chExt cx="1750311" cy="1103667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9590319" y="2387757"/>
              <a:ext cx="0" cy="718752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1340630" y="2002843"/>
              <a:ext cx="0" cy="1103667"/>
            </a:xfrm>
            <a:prstGeom prst="line">
              <a:avLst/>
            </a:prstGeom>
            <a:ln w="57150" cap="rnd">
              <a:solidFill>
                <a:schemeClr val="accent1">
                  <a:lumMod val="75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Rectangle 130"/>
          <p:cNvSpPr/>
          <p:nvPr/>
        </p:nvSpPr>
        <p:spPr bwMode="auto">
          <a:xfrm>
            <a:off x="6710157" y="1211583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‘15</a:t>
            </a:r>
          </a:p>
        </p:txBody>
      </p:sp>
      <p:sp>
        <p:nvSpPr>
          <p:cNvPr id="132" name="Rectangle 131"/>
          <p:cNvSpPr/>
          <p:nvPr/>
        </p:nvSpPr>
        <p:spPr bwMode="auto">
          <a:xfrm>
            <a:off x="7353625" y="1211582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‘16</a:t>
            </a:r>
          </a:p>
        </p:txBody>
      </p:sp>
      <p:sp>
        <p:nvSpPr>
          <p:cNvPr id="133" name="Rectangle 132"/>
          <p:cNvSpPr/>
          <p:nvPr/>
        </p:nvSpPr>
        <p:spPr bwMode="auto">
          <a:xfrm>
            <a:off x="7997091" y="1211581"/>
            <a:ext cx="596821" cy="54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‘17</a:t>
            </a:r>
          </a:p>
        </p:txBody>
      </p:sp>
      <p:sp>
        <p:nvSpPr>
          <p:cNvPr id="139" name="Rectangle 138"/>
          <p:cNvSpPr/>
          <p:nvPr/>
        </p:nvSpPr>
        <p:spPr bwMode="auto">
          <a:xfrm>
            <a:off x="8797965" y="3723494"/>
            <a:ext cx="3363030" cy="29737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06">
              <a:lnSpc>
                <a:spcPct val="85000"/>
              </a:lnSpc>
              <a:spcBef>
                <a:spcPts val="600"/>
              </a:spcBef>
              <a:buSzPct val="90000"/>
            </a:pPr>
            <a:endParaRPr lang="en-GB" sz="1399" kern="0" dirty="0">
              <a:gradFill>
                <a:gsLst>
                  <a:gs pos="18584">
                    <a:srgbClr val="292929"/>
                  </a:gs>
                  <a:gs pos="43000">
                    <a:srgbClr val="292929"/>
                  </a:gs>
                </a:gsLst>
                <a:lin ang="5400000" scaled="1"/>
              </a:gradFill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8640559" y="1216336"/>
            <a:ext cx="3170691" cy="5456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FFFFFF"/>
                </a:soli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Continued investment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03532" y="1201410"/>
            <a:ext cx="596821" cy="54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‘15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7353625" y="1211586"/>
            <a:ext cx="596821" cy="54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‘16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8009044" y="1212638"/>
            <a:ext cx="596821" cy="54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rPr>
              <a:t>‘17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7093469" y="3723494"/>
            <a:ext cx="1660896" cy="297371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563">
              <a:spcAft>
                <a:spcPts val="600"/>
              </a:spcAft>
            </a:pPr>
            <a:r>
              <a:rPr lang="en-US" sz="1428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Workflow</a:t>
            </a:r>
            <a:endParaRPr lang="da-DK" sz="1428" dirty="0">
              <a:gradFill>
                <a:gsLst>
                  <a:gs pos="21239">
                    <a:schemeClr val="tx1"/>
                  </a:gs>
                  <a:gs pos="39823">
                    <a:schemeClr val="tx1"/>
                  </a:gs>
                </a:gsLst>
                <a:lin ang="5400000" scaled="0"/>
              </a:gradFill>
            </a:endParaRPr>
          </a:p>
          <a:p>
            <a:pPr defTabSz="932563">
              <a:spcAft>
                <a:spcPts val="600"/>
              </a:spcAft>
            </a:pPr>
            <a:r>
              <a:rPr lang="en-US" sz="1428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Document management </a:t>
            </a:r>
            <a:r>
              <a:rPr lang="en-US" sz="1428" dirty="0" smtClean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/>
            </a:r>
            <a:br>
              <a:rPr lang="en-US" sz="1428" dirty="0" smtClean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</a:br>
            <a:r>
              <a:rPr lang="en-US" sz="1428" dirty="0" smtClean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and </a:t>
            </a:r>
            <a:r>
              <a:rPr lang="en-US" sz="1428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OCR</a:t>
            </a:r>
            <a:endParaRPr lang="da-DK" sz="1428" dirty="0">
              <a:gradFill>
                <a:gsLst>
                  <a:gs pos="21239">
                    <a:schemeClr val="tx1"/>
                  </a:gs>
                  <a:gs pos="39823">
                    <a:schemeClr val="tx1"/>
                  </a:gs>
                </a:gsLst>
                <a:lin ang="5400000" scaled="0"/>
              </a:gradFill>
            </a:endParaRPr>
          </a:p>
          <a:p>
            <a:pPr defTabSz="932563">
              <a:spcAft>
                <a:spcPts val="600"/>
              </a:spcAft>
            </a:pPr>
            <a:r>
              <a:rPr lang="en-US" sz="1428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E-services integration</a:t>
            </a:r>
            <a:endParaRPr lang="da-DK" sz="1428" dirty="0">
              <a:gradFill>
                <a:gsLst>
                  <a:gs pos="21239">
                    <a:schemeClr val="tx1"/>
                  </a:gs>
                  <a:gs pos="39823">
                    <a:schemeClr val="tx1"/>
                  </a:gs>
                </a:gsLst>
                <a:lin ang="5400000" scaled="0"/>
              </a:gradFill>
            </a:endParaRPr>
          </a:p>
          <a:p>
            <a:pPr defTabSz="932563">
              <a:spcAft>
                <a:spcPts val="600"/>
              </a:spcAft>
            </a:pPr>
            <a:r>
              <a:rPr lang="en-US" sz="1428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Streamlined UX across all clients</a:t>
            </a:r>
            <a:endParaRPr lang="da-DK" sz="1428" dirty="0">
              <a:gradFill>
                <a:gsLst>
                  <a:gs pos="21239">
                    <a:schemeClr val="tx1"/>
                  </a:gs>
                  <a:gs pos="39823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8797965" y="3723494"/>
            <a:ext cx="3363030" cy="297371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91427" rIns="91427" bIns="9142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06">
              <a:lnSpc>
                <a:spcPct val="85000"/>
              </a:lnSpc>
              <a:spcBef>
                <a:spcPts val="600"/>
              </a:spcBef>
              <a:buSzPct val="90000"/>
            </a:pPr>
            <a:r>
              <a:rPr lang="en-GB" sz="1399" kern="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A business solution from Microsoft </a:t>
            </a:r>
          </a:p>
          <a:p>
            <a:pPr marL="177766" indent="-177766" defTabSz="913906">
              <a:lnSpc>
                <a:spcPct val="85000"/>
              </a:lnSpc>
              <a:spcBef>
                <a:spcPts val="600"/>
              </a:spcBef>
              <a:buSzPct val="90000"/>
              <a:buFont typeface="Arial" panose="020B0604020202020204" pitchFamily="34" charset="0"/>
              <a:buChar char="•"/>
              <a:defRPr/>
            </a:pPr>
            <a:r>
              <a:rPr lang="en-GB" sz="1399" kern="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That is quick to implement and easy to use </a:t>
            </a:r>
          </a:p>
          <a:p>
            <a:pPr marL="177766" indent="-177766" defTabSz="913906">
              <a:lnSpc>
                <a:spcPct val="85000"/>
              </a:lnSpc>
              <a:spcBef>
                <a:spcPts val="600"/>
              </a:spcBef>
              <a:buSzPct val="90000"/>
              <a:buFont typeface="Arial" panose="020B0604020202020204" pitchFamily="34" charset="0"/>
              <a:buChar char="•"/>
              <a:defRPr/>
            </a:pPr>
            <a:r>
              <a:rPr lang="en-GB" sz="1399" kern="0" dirty="0">
                <a:gradFill>
                  <a:gsLst>
                    <a:gs pos="21239">
                      <a:schemeClr val="tx1"/>
                    </a:gs>
                    <a:gs pos="39823">
                      <a:schemeClr val="tx1"/>
                    </a:gs>
                  </a:gsLst>
                  <a:lin ang="5400000" scaled="0"/>
                </a:gradFill>
              </a:rPr>
              <a:t>With the power to support SMB business ambitions</a:t>
            </a:r>
          </a:p>
        </p:txBody>
      </p:sp>
    </p:spTree>
    <p:extLst>
      <p:ext uri="{BB962C8B-B14F-4D97-AF65-F5344CB8AC3E}">
        <p14:creationId xmlns:p14="http://schemas.microsoft.com/office/powerpoint/2010/main" val="401244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c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5" presetClass="pat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458E-6 -6.21879E-7 L -0.024 -6.21879E-7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accel="10000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5" presetClass="path" presetSubtype="0" accel="10000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8458E-6 -6.21879E-7 L -0.024 -6.21879E-7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5" presetClass="path" presetSubtype="0" accel="10000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18458E-6 -6.21879E-7 L -0.024 -6.21879E-7 " pathEditMode="relative" rAng="0" ptsTypes="AA">
                                      <p:cBhvr>
                                        <p:cTn id="2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4" presetClass="pat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0268E-6 -3.32728E-6 L -3.50268E-6 -0.2113 " pathEditMode="relative" rAng="0" ptsTypes="AA">
                                      <p:cBhvr>
                                        <p:cTn id="5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7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ac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3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4" presetClass="pat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0268E-6 -3.32728E-6 L -3.50268E-6 -0.2113 " pathEditMode="relative" rAng="0" ptsTypes="AA">
                                      <p:cBhvr>
                                        <p:cTn id="88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7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accel="10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5" presetClass="pat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1685E-6 -6.21879E-7 L -0.12752 -6.21879E-7 " pathEditMode="relative" rAng="0" ptsTypes="AA">
                                      <p:cBhvr>
                                        <p:cTn id="10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7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32" grpId="0" animBg="1"/>
      <p:bldP spid="101" grpId="0" animBg="1"/>
      <p:bldP spid="101" grpId="1" animBg="1"/>
      <p:bldP spid="101" grpId="2" animBg="1"/>
      <p:bldP spid="131" grpId="0" animBg="1"/>
      <p:bldP spid="132" grpId="0" animBg="1"/>
      <p:bldP spid="133" grpId="0" animBg="1"/>
      <p:bldP spid="139" grpId="0" animBg="1"/>
      <p:bldP spid="139" grpId="1" animBg="1"/>
      <p:bldP spid="139" grpId="2" animBg="1"/>
      <p:bldP spid="147" grpId="0"/>
      <p:bldP spid="73" grpId="0" animBg="1"/>
      <p:bldP spid="77" grpId="0" animBg="1"/>
      <p:bldP spid="78" grpId="0" animBg="1"/>
      <p:bldP spid="79" grpId="0"/>
      <p:bldP spid="80" grpId="0"/>
    </p:bldLst>
  </p:timing>
</p:sld>
</file>

<file path=ppt/theme/theme1.xml><?xml version="1.0" encoding="utf-8"?>
<a:theme xmlns:a="http://schemas.openxmlformats.org/drawingml/2006/main" name="5-30664_S4_Q1_FY16_Light_Template">
  <a:themeElements>
    <a:clrScheme name="S4 Light">
      <a:dk1>
        <a:srgbClr val="505050"/>
      </a:dk1>
      <a:lt1>
        <a:srgbClr val="FFFFFF"/>
      </a:lt1>
      <a:dk2>
        <a:srgbClr val="0078D7"/>
      </a:dk2>
      <a:lt2>
        <a:srgbClr val="D2D2D2"/>
      </a:lt2>
      <a:accent1>
        <a:srgbClr val="0078D7"/>
      </a:accent1>
      <a:accent2>
        <a:srgbClr val="00188F"/>
      </a:accent2>
      <a:accent3>
        <a:srgbClr val="32145A"/>
      </a:accent3>
      <a:accent4>
        <a:srgbClr val="107C10"/>
      </a:accent4>
      <a:accent5>
        <a:srgbClr val="00BCF2"/>
      </a:accent5>
      <a:accent6>
        <a:srgbClr val="FFB900"/>
      </a:accent6>
      <a:hlink>
        <a:srgbClr val="00BCF2"/>
      </a:hlink>
      <a:folHlink>
        <a:srgbClr val="00BCF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4_Q1_FY16_Light_Template.potx" id="{78A0C43C-E93E-4C1A-9418-1AC8AB849127}" vid="{82C58E78-7F0A-49D6-9A95-3D69A36AA7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BSLanguageTaxHTField0 xmlns="0c3d4703-8ff5-49e1-9e07-2d346762bcb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 (US)</TermName>
          <TermId xmlns="http://schemas.microsoft.com/office/infopath/2007/PartnerControls">163c3180-3e4d-4548-9a4a-2eb81ee5fc7a</TermId>
        </TermInfo>
      </Terms>
    </MBSLanguageTaxHTField0>
    <MBSContactPerson xmlns="0c3d4703-8ff5-49e1-9e07-2d346762bcb1">
      <UserInfo>
        <DisplayName>lci</DisplayName>
        <AccountId>47061</AccountId>
        <AccountType/>
      </UserInfo>
    </MBSContactPerson>
    <TaxCatchAll xmlns="b4b01d45-ee16-4b96-97b4-9611b9de13d7"/>
    <ProductTaxHTField0 xmlns="0c3d4703-8ff5-49e1-9e07-2d346762bcb1">
      <Terms xmlns="http://schemas.microsoft.com/office/infopath/2007/PartnerControls"/>
    </ProductTaxHTField0>
    <LocationSiteTaxHTField0 xmlns="0c3d4703-8ff5-49e1-9e07-2d346762bcb1">
      <Terms xmlns="http://schemas.microsoft.com/office/infopath/2007/PartnerControls">
        <TermInfo xmlns="http://schemas.microsoft.com/office/infopath/2007/PartnerControls">
          <TermName xmlns="http://schemas.microsoft.com/office/infopath/2007/PartnerControls">Global</TermName>
          <TermId xmlns="http://schemas.microsoft.com/office/infopath/2007/PartnerControls">5b925955-48fb-49b7-8ccf-a0fdc4b43c6b</TermId>
        </TermInfo>
      </Terms>
    </LocationSiteTaxHTField0>
    <_dlc_DocId xmlns="b4b01d45-ee16-4b96-97b4-9611b9de13d7">MBSDYN-3-3468</_dlc_DocId>
    <_dlc_DocIdUrl xmlns="b4b01d45-ee16-4b96-97b4-9611b9de13d7">
      <Url>https://mbs.microsoft.com/_layouts/15/DocIdRedir.aspx?ID=MBSDYN-3-3468</Url>
      <Description>MBSDYN-3-3468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MBS Document" ma:contentTypeID="0x010100BDDF5AE45CD548A5AFCCFF3FFCE2E614006382D02D7FFAEF4CB58BAD739481AF85" ma:contentTypeVersion="3" ma:contentTypeDescription="MBS  File Content Type" ma:contentTypeScope="" ma:versionID="75874957702afafdfbf707653d1b080c">
  <xsd:schema xmlns:xsd="http://www.w3.org/2001/XMLSchema" xmlns:xs="http://www.w3.org/2001/XMLSchema" xmlns:p="http://schemas.microsoft.com/office/2006/metadata/properties" xmlns:ns3="b4b01d45-ee16-4b96-97b4-9611b9de13d7" xmlns:ns4="0c3d4703-8ff5-49e1-9e07-2d346762bcb1" targetNamespace="http://schemas.microsoft.com/office/2006/metadata/properties" ma:root="true" ma:fieldsID="123ccdcd2ed0a8bf1bef45cd378e0a87" ns3:_="" ns4:_="">
    <xsd:import namespace="b4b01d45-ee16-4b96-97b4-9611b9de13d7"/>
    <xsd:import namespace="0c3d4703-8ff5-49e1-9e07-2d346762bcb1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4:MBSContactPerson"/>
                <xsd:element ref="ns4:ProductTaxHTField0" minOccurs="0"/>
                <xsd:element ref="ns4:MBSLanguageTaxHTField0" minOccurs="0"/>
                <xsd:element ref="ns4:LocationSiteTaxHTField0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01d45-ee16-4b96-97b4-9611b9de13d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8" nillable="true" ma:displayName="Taxonomy Catch All Column" ma:description="" ma:hidden="true" ma:list="{a4563e8c-5ecd-46ef-abd3-d913326afcbc}" ma:internalName="TaxCatchAll" ma:showField="CatchAllData" ma:web="b4b01d45-ee16-4b96-97b4-9611b9de13d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3d4703-8ff5-49e1-9e07-2d346762bcb1" elementFormDefault="qualified">
    <xsd:import namespace="http://schemas.microsoft.com/office/2006/documentManagement/types"/>
    <xsd:import namespace="http://schemas.microsoft.com/office/infopath/2007/PartnerControls"/>
    <xsd:element name="MBSContactPerson" ma:index="11" ma:displayName="Contact" ma:internalName="MBSContactPerson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roductTaxHTField0" ma:index="13" nillable="true" ma:taxonomy="true" ma:internalName="ProductTaxHTField0" ma:taxonomyFieldName="Product" ma:displayName="Product" ma:fieldId="{96b1a73b-2550-495b-8458-91206d879676}" ma:taxonomyMulti="true" ma:sspId="544159fc-6634-48e2-9a1d-1d77dceec34c" ma:termSetId="05ec298d-f3be-41c7-90b9-45d32b76cdb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SLanguageTaxHTField0" ma:index="15" ma:taxonomy="true" ma:internalName="MBSLanguageTaxHTField0" ma:taxonomyFieldName="MBSLanguage" ma:displayName="Language" ma:fieldId="{4dcf9656-6875-42d4-b444-30ef22c27c0c}" ma:sspId="544159fc-6634-48e2-9a1d-1d77dceec34c" ma:termSetId="05439304-7b86-4e3a-ac11-8f304e11468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ocationSiteTaxHTField0" ma:index="17" ma:taxonomy="true" ma:internalName="LocationSiteTaxHTField0" ma:taxonomyFieldName="LocationSite" ma:displayName="Location Site" ma:fieldId="{9e1a768b-c2b0-4620-92de-31f3c86d2482}" ma:sspId="544159fc-6634-48e2-9a1d-1d77dceec34c" ma:termSetId="a56f5750-fbbb-4c58-9240-6606062cba7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b4b01d45-ee16-4b96-97b4-9611b9de13d7"/>
    <ds:schemaRef ds:uri="http://purl.org/dc/terms/"/>
    <ds:schemaRef ds:uri="http://purl.org/dc/dcmitype/"/>
    <ds:schemaRef ds:uri="http://schemas.microsoft.com/office/infopath/2007/PartnerControls"/>
    <ds:schemaRef ds:uri="0c3d4703-8ff5-49e1-9e07-2d346762bcb1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AC0421-B716-4D37-9DCB-9319786DC7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b01d45-ee16-4b96-97b4-9611b9de13d7"/>
    <ds:schemaRef ds:uri="0c3d4703-8ff5-49e1-9e07-2d346762bc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E1F34AE-1155-4636-BE82-684810878CA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S4_Q1_FY16_Light_Template</Template>
  <TotalTime>6167</TotalTime>
  <Words>126</Words>
  <Application>Microsoft Office PowerPoint</Application>
  <PresentationFormat>Custom</PresentationFormat>
  <Paragraphs>49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Consolas</vt:lpstr>
      <vt:lpstr>Segoe UI</vt:lpstr>
      <vt:lpstr>Segoe UI Light</vt:lpstr>
      <vt:lpstr>Segoe UI Semibold</vt:lpstr>
      <vt:lpstr>Wingdings</vt:lpstr>
      <vt:lpstr>5-30664_S4_Q1_FY16_Light_Template</vt:lpstr>
      <vt:lpstr>Microsoft Dynamics NAV - Roadmap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Dynamics General Session: FY16 Priorities and Overview</dc:title>
  <dc:subject>S4 Solutions Specialist Summit</dc:subject>
  <dc:creator>Priscila Mandryk</dc:creator>
  <cp:keywords>S4 Solutions Specialist Summit</cp:keywords>
  <dc:description>Template: Mitchell Derrey, Silver Fox Productions
Formatting: 
Audience Type:</dc:description>
  <cp:lastModifiedBy>Sandra Matuleviciute–Bagdonaviciene</cp:lastModifiedBy>
  <cp:revision>175</cp:revision>
  <dcterms:created xsi:type="dcterms:W3CDTF">2015-07-25T20:24:51Z</dcterms:created>
  <dcterms:modified xsi:type="dcterms:W3CDTF">2015-11-16T12:20:21Z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0x010100BDDF5AE45CD548A5AFCCFF3FFCE2E614006382D02D7FFAEF4CB58BAD739481AF85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183;#Hyatt Regency Bellevue|2e1bad98-48c3-407f-8203-258b1eb26eb9</vt:lpwstr>
  </property>
  <property fmtid="{D5CDD505-2E9C-101B-9397-08002B2CF9AE}" pid="7" name="Track">
    <vt:lpwstr/>
  </property>
  <property fmtid="{D5CDD505-2E9C-101B-9397-08002B2CF9AE}" pid="8" name="Event Location">
    <vt:lpwstr>30;#Bellevue|123dcbfb-36f6-4493-90d9-6b60fd95daf2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225;#S4 Solutions Specialist Summit|d9b60951-340d-42d0-8bd2-e03149d04f07</vt:lpwstr>
  </property>
  <property fmtid="{D5CDD505-2E9C-101B-9397-08002B2CF9AE}" pid="12" name="Audience1">
    <vt:lpwstr/>
  </property>
  <property fmtid="{D5CDD505-2E9C-101B-9397-08002B2CF9AE}" pid="13" name="Event Name">
    <vt:lpwstr>182;#Solution Specialist Sales Summit|66567d53-d3fe-4f1b-8582-d9689d0afd92</vt:lpwstr>
  </property>
  <property fmtid="{D5CDD505-2E9C-101B-9397-08002B2CF9AE}" pid="14" name="Order">
    <vt:r8>83100</vt:r8>
  </property>
  <property fmtid="{D5CDD505-2E9C-101B-9397-08002B2CF9AE}" pid="15" name="xd_ProgID">
    <vt:lpwstr/>
  </property>
  <property fmtid="{D5CDD505-2E9C-101B-9397-08002B2CF9AE}" pid="16" name="_CopySource">
    <vt:lpwstr>https://microsoft.sharepoint.com/teams/ERPSMB/Shared Documents/Events/Directions Conferences 2015/Keynote Planning and Content/Template.pptx</vt:lpwstr>
  </property>
  <property fmtid="{D5CDD505-2E9C-101B-9397-08002B2CF9AE}" pid="17" name="TemplateUrl">
    <vt:lpwstr/>
  </property>
  <property fmtid="{D5CDD505-2E9C-101B-9397-08002B2CF9AE}" pid="18" name="LocationSite">
    <vt:lpwstr>11;#Global|5b925955-48fb-49b7-8ccf-a0fdc4b43c6b</vt:lpwstr>
  </property>
  <property fmtid="{D5CDD505-2E9C-101B-9397-08002B2CF9AE}" pid="19" name="DocVizPreviewMetadata_Count">
    <vt:i4>21</vt:i4>
  </property>
  <property fmtid="{D5CDD505-2E9C-101B-9397-08002B2CF9AE}" pid="20" name="DocVizPreviewMetadata_0">
    <vt:lpwstr>300x199x1</vt:lpwstr>
  </property>
  <property fmtid="{D5CDD505-2E9C-101B-9397-08002B2CF9AE}" pid="21" name="MBSLanguage">
    <vt:lpwstr>1;#English (US)|163c3180-3e4d-4548-9a4a-2eb81ee5fc7a</vt:lpwstr>
  </property>
  <property fmtid="{D5CDD505-2E9C-101B-9397-08002B2CF9AE}" pid="22" name="_dlc_DocIdItemGuid">
    <vt:lpwstr>6a276382-1d72-4950-81b1-7e6c80d25e19</vt:lpwstr>
  </property>
  <property fmtid="{D5CDD505-2E9C-101B-9397-08002B2CF9AE}" pid="23" name="DocVizMetadataToken">
    <vt:lpwstr>300x561x1</vt:lpwstr>
  </property>
</Properties>
</file>